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5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2" r:id="rId4"/>
    <p:sldId id="264" r:id="rId5"/>
    <p:sldId id="268" r:id="rId6"/>
    <p:sldId id="263" r:id="rId7"/>
    <p:sldId id="261" r:id="rId8"/>
    <p:sldId id="265" r:id="rId9"/>
    <p:sldId id="269" r:id="rId10"/>
    <p:sldId id="270" r:id="rId11"/>
    <p:sldId id="260" r:id="rId12"/>
    <p:sldId id="271" r:id="rId13"/>
    <p:sldId id="272" r:id="rId14"/>
    <p:sldId id="274" r:id="rId15"/>
    <p:sldId id="266" r:id="rId16"/>
    <p:sldId id="258" r:id="rId17"/>
  </p:sldIdLst>
  <p:sldSz cx="9144000" cy="6858000" type="screen4x3"/>
  <p:notesSz cx="6858000" cy="9144000"/>
  <p:custDataLst>
    <p:tags r:id="rId19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63">
          <p15:clr>
            <a:srgbClr val="A4A3A4"/>
          </p15:clr>
        </p15:guide>
        <p15:guide id="2" orient="horz" pos="3793">
          <p15:clr>
            <a:srgbClr val="A4A3A4"/>
          </p15:clr>
        </p15:guide>
        <p15:guide id="3" orient="horz" pos="4110">
          <p15:clr>
            <a:srgbClr val="A4A3A4"/>
          </p15:clr>
        </p15:guide>
        <p15:guide id="4" pos="2789">
          <p15:clr>
            <a:srgbClr val="A4A3A4"/>
          </p15:clr>
        </p15:guide>
        <p15:guide id="5" pos="2971">
          <p15:clr>
            <a:srgbClr val="A4A3A4"/>
          </p15:clr>
        </p15:guide>
        <p15:guide id="6" pos="295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EDFF"/>
    <a:srgbClr val="E5E3DA"/>
    <a:srgbClr val="DAD7CB"/>
    <a:srgbClr val="808080"/>
    <a:srgbClr val="7F7F7F"/>
    <a:srgbClr val="0065BD"/>
    <a:srgbClr val="E0DDD3"/>
    <a:srgbClr val="DCF0FF"/>
    <a:srgbClr val="BFE1FF"/>
    <a:srgbClr val="0052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82" autoAdjust="0"/>
    <p:restoredTop sz="57770" autoAdjust="0"/>
  </p:normalViewPr>
  <p:slideViewPr>
    <p:cSldViewPr showGuides="1">
      <p:cViewPr>
        <p:scale>
          <a:sx n="62" d="100"/>
          <a:sy n="62" d="100"/>
        </p:scale>
        <p:origin x="-1500" y="-72"/>
      </p:cViewPr>
      <p:guideLst>
        <p:guide orient="horz" pos="663"/>
        <p:guide orient="horz" pos="3793"/>
        <p:guide orient="horz" pos="4110"/>
        <p:guide pos="2789"/>
        <p:guide pos="2971"/>
        <p:guide pos="295"/>
        <p:guide pos="5465"/>
      </p:guideLst>
    </p:cSldViewPr>
  </p:slideViewPr>
  <p:outlineViewPr>
    <p:cViewPr>
      <p:scale>
        <a:sx n="33" d="100"/>
        <a:sy n="33" d="100"/>
      </p:scale>
      <p:origin x="0" y="100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06BBB5-494E-453F-A84B-DD9640DE0B44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de-DE"/>
        </a:p>
      </dgm:t>
    </dgm:pt>
    <dgm:pt modelId="{6859E54E-24D8-49CD-8A3E-0EB02E048A84}">
      <dgm:prSet phldrT="[Text]"/>
      <dgm:spPr/>
      <dgm:t>
        <a:bodyPr/>
        <a:lstStyle/>
        <a:p>
          <a:r>
            <a:rPr lang="de-DE" dirty="0" smtClean="0"/>
            <a:t>Motivation</a:t>
          </a:r>
          <a:endParaRPr lang="de-DE" dirty="0"/>
        </a:p>
      </dgm:t>
    </dgm:pt>
    <dgm:pt modelId="{EF50F910-446D-4C48-B1A2-3DF503F93EF6}" type="parTrans" cxnId="{AF5DF37E-31B9-4B3D-AA9A-67B7B19E836B}">
      <dgm:prSet/>
      <dgm:spPr/>
      <dgm:t>
        <a:bodyPr/>
        <a:lstStyle/>
        <a:p>
          <a:endParaRPr lang="de-DE"/>
        </a:p>
      </dgm:t>
    </dgm:pt>
    <dgm:pt modelId="{596FF391-291A-4ED5-95F4-E4F1A609BFBB}" type="sibTrans" cxnId="{AF5DF37E-31B9-4B3D-AA9A-67B7B19E836B}">
      <dgm:prSet/>
      <dgm:spPr/>
      <dgm:t>
        <a:bodyPr/>
        <a:lstStyle/>
        <a:p>
          <a:endParaRPr lang="de-DE"/>
        </a:p>
      </dgm:t>
    </dgm:pt>
    <dgm:pt modelId="{5646A2E7-1C42-469F-8E96-AD0B91799578}">
      <dgm:prSet phldrT="[Text]"/>
      <dgm:spPr/>
      <dgm:t>
        <a:bodyPr/>
        <a:lstStyle/>
        <a:p>
          <a:r>
            <a:rPr lang="de-DE" dirty="0" smtClean="0"/>
            <a:t>Background</a:t>
          </a:r>
          <a:endParaRPr lang="de-DE" dirty="0"/>
        </a:p>
      </dgm:t>
    </dgm:pt>
    <dgm:pt modelId="{F0FDD3AC-A075-4E3B-A80D-4B24575C283F}" type="parTrans" cxnId="{8987C0F0-A7C4-466D-ADE5-C618678E3AE4}">
      <dgm:prSet/>
      <dgm:spPr/>
      <dgm:t>
        <a:bodyPr/>
        <a:lstStyle/>
        <a:p>
          <a:endParaRPr lang="de-DE"/>
        </a:p>
      </dgm:t>
    </dgm:pt>
    <dgm:pt modelId="{40697246-AA61-4388-B81A-7E8E90FAF8BF}" type="sibTrans" cxnId="{8987C0F0-A7C4-466D-ADE5-C618678E3AE4}">
      <dgm:prSet/>
      <dgm:spPr/>
      <dgm:t>
        <a:bodyPr/>
        <a:lstStyle/>
        <a:p>
          <a:endParaRPr lang="de-DE"/>
        </a:p>
      </dgm:t>
    </dgm:pt>
    <dgm:pt modelId="{FF05A00E-991A-4110-9FD8-460775D35424}">
      <dgm:prSet phldrT="[Text]"/>
      <dgm:spPr/>
      <dgm:t>
        <a:bodyPr/>
        <a:lstStyle/>
        <a:p>
          <a:r>
            <a:rPr lang="de-DE" dirty="0" smtClean="0"/>
            <a:t>Research </a:t>
          </a:r>
          <a:r>
            <a:rPr lang="en-US" noProof="0" dirty="0" smtClean="0"/>
            <a:t>Methodology</a:t>
          </a:r>
          <a:endParaRPr lang="en-US" noProof="0" dirty="0"/>
        </a:p>
      </dgm:t>
    </dgm:pt>
    <dgm:pt modelId="{FAEE1E88-6F4F-466C-8C7E-ACD05D8E6982}" type="parTrans" cxnId="{5DE9BDE3-64CB-4D4B-B4EA-2605E75FE3EF}">
      <dgm:prSet/>
      <dgm:spPr/>
      <dgm:t>
        <a:bodyPr/>
        <a:lstStyle/>
        <a:p>
          <a:endParaRPr lang="de-DE"/>
        </a:p>
      </dgm:t>
    </dgm:pt>
    <dgm:pt modelId="{DEBE019F-AF73-495E-8F7E-4B7D69C0D42D}" type="sibTrans" cxnId="{5DE9BDE3-64CB-4D4B-B4EA-2605E75FE3EF}">
      <dgm:prSet/>
      <dgm:spPr/>
      <dgm:t>
        <a:bodyPr/>
        <a:lstStyle/>
        <a:p>
          <a:endParaRPr lang="de-DE"/>
        </a:p>
      </dgm:t>
    </dgm:pt>
    <dgm:pt modelId="{5D07C297-66BA-4698-93F9-2E3808CC2B6E}">
      <dgm:prSet phldrT="[Text]"/>
      <dgm:spPr/>
      <dgm:t>
        <a:bodyPr/>
        <a:lstStyle/>
        <a:p>
          <a:r>
            <a:rPr lang="de-DE" dirty="0" smtClean="0"/>
            <a:t>Approach</a:t>
          </a:r>
          <a:endParaRPr lang="de-DE" dirty="0"/>
        </a:p>
      </dgm:t>
    </dgm:pt>
    <dgm:pt modelId="{24DAC61A-4B06-4F4D-B1E7-DD008F21B418}" type="parTrans" cxnId="{501BDE98-6BF8-41F8-9C42-E4E84541D823}">
      <dgm:prSet/>
      <dgm:spPr/>
      <dgm:t>
        <a:bodyPr/>
        <a:lstStyle/>
        <a:p>
          <a:endParaRPr lang="de-DE"/>
        </a:p>
      </dgm:t>
    </dgm:pt>
    <dgm:pt modelId="{96072817-ADF9-4ECC-9F1C-A9FD4D43169B}" type="sibTrans" cxnId="{501BDE98-6BF8-41F8-9C42-E4E84541D823}">
      <dgm:prSet/>
      <dgm:spPr/>
      <dgm:t>
        <a:bodyPr/>
        <a:lstStyle/>
        <a:p>
          <a:endParaRPr lang="de-DE"/>
        </a:p>
      </dgm:t>
    </dgm:pt>
    <dgm:pt modelId="{962B638F-96B7-4662-82BE-63C70A0BB596}">
      <dgm:prSet phldrT="[Text]"/>
      <dgm:spPr/>
      <dgm:t>
        <a:bodyPr/>
        <a:lstStyle/>
        <a:p>
          <a:r>
            <a:rPr lang="de-DE" dirty="0" err="1" smtClean="0"/>
            <a:t>Result</a:t>
          </a:r>
          <a:r>
            <a:rPr lang="de-DE" dirty="0" smtClean="0"/>
            <a:t>: Initial Metamodel </a:t>
          </a:r>
          <a:r>
            <a:rPr lang="de-DE" dirty="0" err="1" smtClean="0"/>
            <a:t>for</a:t>
          </a:r>
          <a:r>
            <a:rPr lang="de-DE" dirty="0" smtClean="0"/>
            <a:t> </a:t>
          </a:r>
          <a:r>
            <a:rPr lang="de-DE" dirty="0" err="1" smtClean="0"/>
            <a:t>sociotechnical</a:t>
          </a:r>
          <a:r>
            <a:rPr lang="de-DE" dirty="0" smtClean="0"/>
            <a:t> </a:t>
          </a:r>
          <a:r>
            <a:rPr lang="de-DE" dirty="0" err="1" smtClean="0"/>
            <a:t>systems</a:t>
          </a:r>
          <a:endParaRPr lang="de-DE" dirty="0"/>
        </a:p>
      </dgm:t>
    </dgm:pt>
    <dgm:pt modelId="{7A1A51FA-5ED2-4BAD-A7AC-167AED055E1F}" type="parTrans" cxnId="{D023B2E5-8403-4EF0-B0E2-7F7483683CDA}">
      <dgm:prSet/>
      <dgm:spPr/>
      <dgm:t>
        <a:bodyPr/>
        <a:lstStyle/>
        <a:p>
          <a:endParaRPr lang="de-DE"/>
        </a:p>
      </dgm:t>
    </dgm:pt>
    <dgm:pt modelId="{770EF527-3372-49C3-BFD4-DDD5A7BBD6ED}" type="sibTrans" cxnId="{D023B2E5-8403-4EF0-B0E2-7F7483683CDA}">
      <dgm:prSet/>
      <dgm:spPr/>
      <dgm:t>
        <a:bodyPr/>
        <a:lstStyle/>
        <a:p>
          <a:endParaRPr lang="de-DE"/>
        </a:p>
      </dgm:t>
    </dgm:pt>
    <dgm:pt modelId="{1D7AA52A-05FF-44F4-9177-1A58A1E8DF8A}">
      <dgm:prSet phldrT="[Text]"/>
      <dgm:spPr/>
      <dgm:t>
        <a:bodyPr/>
        <a:lstStyle/>
        <a:p>
          <a:r>
            <a:rPr lang="de-DE" dirty="0" err="1" smtClean="0"/>
            <a:t>Conclusion</a:t>
          </a:r>
          <a:r>
            <a:rPr lang="de-DE" dirty="0" smtClean="0"/>
            <a:t> &amp; Outlook</a:t>
          </a:r>
          <a:endParaRPr lang="de-DE" dirty="0"/>
        </a:p>
      </dgm:t>
    </dgm:pt>
    <dgm:pt modelId="{9B058980-5760-40AB-93C8-F8B86214C200}" type="parTrans" cxnId="{3F122D47-6253-4E61-B3D4-E00905AA7A21}">
      <dgm:prSet/>
      <dgm:spPr/>
      <dgm:t>
        <a:bodyPr/>
        <a:lstStyle/>
        <a:p>
          <a:endParaRPr lang="de-DE"/>
        </a:p>
      </dgm:t>
    </dgm:pt>
    <dgm:pt modelId="{05BB0909-7E1F-46B7-8878-2F7E0584DBD4}" type="sibTrans" cxnId="{3F122D47-6253-4E61-B3D4-E00905AA7A21}">
      <dgm:prSet/>
      <dgm:spPr/>
      <dgm:t>
        <a:bodyPr/>
        <a:lstStyle/>
        <a:p>
          <a:endParaRPr lang="de-DE"/>
        </a:p>
      </dgm:t>
    </dgm:pt>
    <dgm:pt modelId="{8C1CF879-0CA8-4633-B9D4-2E77EB544D97}" type="pres">
      <dgm:prSet presAssocID="{8A06BBB5-494E-453F-A84B-DD9640DE0B4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de-DE"/>
        </a:p>
      </dgm:t>
    </dgm:pt>
    <dgm:pt modelId="{7B8350E0-B157-49D5-9653-5ACA51664FB9}" type="pres">
      <dgm:prSet presAssocID="{8A06BBB5-494E-453F-A84B-DD9640DE0B44}" presName="Name1" presStyleCnt="0"/>
      <dgm:spPr/>
    </dgm:pt>
    <dgm:pt modelId="{3E5AB942-2928-4A2A-BD1D-CA717B77FE7D}" type="pres">
      <dgm:prSet presAssocID="{8A06BBB5-494E-453F-A84B-DD9640DE0B44}" presName="cycle" presStyleCnt="0"/>
      <dgm:spPr/>
    </dgm:pt>
    <dgm:pt modelId="{815E77B1-A0B0-4F11-A084-38B231FAEA2F}" type="pres">
      <dgm:prSet presAssocID="{8A06BBB5-494E-453F-A84B-DD9640DE0B44}" presName="srcNode" presStyleLbl="node1" presStyleIdx="0" presStyleCnt="6"/>
      <dgm:spPr/>
    </dgm:pt>
    <dgm:pt modelId="{08F30838-69F8-4315-AD20-E3512165BBE8}" type="pres">
      <dgm:prSet presAssocID="{8A06BBB5-494E-453F-A84B-DD9640DE0B44}" presName="conn" presStyleLbl="parChTrans1D2" presStyleIdx="0" presStyleCnt="1"/>
      <dgm:spPr/>
      <dgm:t>
        <a:bodyPr/>
        <a:lstStyle/>
        <a:p>
          <a:endParaRPr lang="de-DE"/>
        </a:p>
      </dgm:t>
    </dgm:pt>
    <dgm:pt modelId="{04B6C615-63E0-4F18-910B-5FC2023F8BCA}" type="pres">
      <dgm:prSet presAssocID="{8A06BBB5-494E-453F-A84B-DD9640DE0B44}" presName="extraNode" presStyleLbl="node1" presStyleIdx="0" presStyleCnt="6"/>
      <dgm:spPr/>
    </dgm:pt>
    <dgm:pt modelId="{F29B699A-3D45-4ED3-8BAF-9B1169B461A8}" type="pres">
      <dgm:prSet presAssocID="{8A06BBB5-494E-453F-A84B-DD9640DE0B44}" presName="dstNode" presStyleLbl="node1" presStyleIdx="0" presStyleCnt="6"/>
      <dgm:spPr/>
    </dgm:pt>
    <dgm:pt modelId="{E815C19F-FCE2-45C0-9DFE-4302FC693D35}" type="pres">
      <dgm:prSet presAssocID="{6859E54E-24D8-49CD-8A3E-0EB02E048A84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C65D030-C19F-404A-9C61-8C18DC041357}" type="pres">
      <dgm:prSet presAssocID="{6859E54E-24D8-49CD-8A3E-0EB02E048A84}" presName="accent_1" presStyleCnt="0"/>
      <dgm:spPr/>
    </dgm:pt>
    <dgm:pt modelId="{D695D8B1-F460-4301-8382-586F1EC9BAE8}" type="pres">
      <dgm:prSet presAssocID="{6859E54E-24D8-49CD-8A3E-0EB02E048A84}" presName="accentRepeatNode" presStyleLbl="solidFgAcc1" presStyleIdx="0" presStyleCnt="6"/>
      <dgm:spPr/>
    </dgm:pt>
    <dgm:pt modelId="{78F907FC-A8B0-4162-B250-3DE1287641D8}" type="pres">
      <dgm:prSet presAssocID="{5646A2E7-1C42-469F-8E96-AD0B91799578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231F491-81FF-44F5-8DDB-68795EA41AA6}" type="pres">
      <dgm:prSet presAssocID="{5646A2E7-1C42-469F-8E96-AD0B91799578}" presName="accent_2" presStyleCnt="0"/>
      <dgm:spPr/>
    </dgm:pt>
    <dgm:pt modelId="{AAF736D6-5B64-4811-9FC2-9172B2C14D1A}" type="pres">
      <dgm:prSet presAssocID="{5646A2E7-1C42-469F-8E96-AD0B91799578}" presName="accentRepeatNode" presStyleLbl="solidFgAcc1" presStyleIdx="1" presStyleCnt="6"/>
      <dgm:spPr/>
    </dgm:pt>
    <dgm:pt modelId="{3EEB5708-8A21-4254-AFA3-1482CADCBB38}" type="pres">
      <dgm:prSet presAssocID="{FF05A00E-991A-4110-9FD8-460775D35424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62002E6-EEDF-4756-947A-51DE0A4ADA50}" type="pres">
      <dgm:prSet presAssocID="{FF05A00E-991A-4110-9FD8-460775D35424}" presName="accent_3" presStyleCnt="0"/>
      <dgm:spPr/>
    </dgm:pt>
    <dgm:pt modelId="{214480C9-5F8E-4144-A923-895100628B12}" type="pres">
      <dgm:prSet presAssocID="{FF05A00E-991A-4110-9FD8-460775D35424}" presName="accentRepeatNode" presStyleLbl="solidFgAcc1" presStyleIdx="2" presStyleCnt="6"/>
      <dgm:spPr/>
    </dgm:pt>
    <dgm:pt modelId="{1F8A38E4-22BA-4CCE-852D-0768299FD56C}" type="pres">
      <dgm:prSet presAssocID="{5D07C297-66BA-4698-93F9-2E3808CC2B6E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772B2E1-B889-4067-A3B3-DA064EB04D21}" type="pres">
      <dgm:prSet presAssocID="{5D07C297-66BA-4698-93F9-2E3808CC2B6E}" presName="accent_4" presStyleCnt="0"/>
      <dgm:spPr/>
    </dgm:pt>
    <dgm:pt modelId="{132595DE-CB88-4349-8338-432282B086E6}" type="pres">
      <dgm:prSet presAssocID="{5D07C297-66BA-4698-93F9-2E3808CC2B6E}" presName="accentRepeatNode" presStyleLbl="solidFgAcc1" presStyleIdx="3" presStyleCnt="6"/>
      <dgm:spPr/>
    </dgm:pt>
    <dgm:pt modelId="{0B56122C-F556-4A35-8C3C-F2DC1FA93C65}" type="pres">
      <dgm:prSet presAssocID="{962B638F-96B7-4662-82BE-63C70A0BB596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7A59053-7373-4759-A9DB-376A09977612}" type="pres">
      <dgm:prSet presAssocID="{962B638F-96B7-4662-82BE-63C70A0BB596}" presName="accent_5" presStyleCnt="0"/>
      <dgm:spPr/>
    </dgm:pt>
    <dgm:pt modelId="{A19EBC78-75C7-4296-88F6-6A6EDCB3FB59}" type="pres">
      <dgm:prSet presAssocID="{962B638F-96B7-4662-82BE-63C70A0BB596}" presName="accentRepeatNode" presStyleLbl="solidFgAcc1" presStyleIdx="4" presStyleCnt="6"/>
      <dgm:spPr/>
    </dgm:pt>
    <dgm:pt modelId="{460CBA2E-0C2E-4E47-AB03-9A9F3AFB815A}" type="pres">
      <dgm:prSet presAssocID="{1D7AA52A-05FF-44F4-9177-1A58A1E8DF8A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0876172-18B8-489A-9664-C9727C1B3066}" type="pres">
      <dgm:prSet presAssocID="{1D7AA52A-05FF-44F4-9177-1A58A1E8DF8A}" presName="accent_6" presStyleCnt="0"/>
      <dgm:spPr/>
    </dgm:pt>
    <dgm:pt modelId="{BC07FAAC-F9CE-4CF1-8F22-4FBAAFEC68CC}" type="pres">
      <dgm:prSet presAssocID="{1D7AA52A-05FF-44F4-9177-1A58A1E8DF8A}" presName="accentRepeatNode" presStyleLbl="solidFgAcc1" presStyleIdx="5" presStyleCnt="6"/>
      <dgm:spPr/>
    </dgm:pt>
  </dgm:ptLst>
  <dgm:cxnLst>
    <dgm:cxn modelId="{3ECC887C-CE07-4335-9B28-9A69CA0050D2}" type="presOf" srcId="{962B638F-96B7-4662-82BE-63C70A0BB596}" destId="{0B56122C-F556-4A35-8C3C-F2DC1FA93C65}" srcOrd="0" destOrd="0" presId="urn:microsoft.com/office/officeart/2008/layout/VerticalCurvedList"/>
    <dgm:cxn modelId="{C85A934A-359E-4C3B-AD8A-EDE7C1FD7FE7}" type="presOf" srcId="{596FF391-291A-4ED5-95F4-E4F1A609BFBB}" destId="{08F30838-69F8-4315-AD20-E3512165BBE8}" srcOrd="0" destOrd="0" presId="urn:microsoft.com/office/officeart/2008/layout/VerticalCurvedList"/>
    <dgm:cxn modelId="{35AE32B8-8F16-4D72-B893-3B138463BDB3}" type="presOf" srcId="{5D07C297-66BA-4698-93F9-2E3808CC2B6E}" destId="{1F8A38E4-22BA-4CCE-852D-0768299FD56C}" srcOrd="0" destOrd="0" presId="urn:microsoft.com/office/officeart/2008/layout/VerticalCurvedList"/>
    <dgm:cxn modelId="{A922FA09-5E20-4A30-B014-3659536EE5B4}" type="presOf" srcId="{6859E54E-24D8-49CD-8A3E-0EB02E048A84}" destId="{E815C19F-FCE2-45C0-9DFE-4302FC693D35}" srcOrd="0" destOrd="0" presId="urn:microsoft.com/office/officeart/2008/layout/VerticalCurvedList"/>
    <dgm:cxn modelId="{E66C8C6E-47EA-4609-B6C0-B2533D4123F9}" type="presOf" srcId="{1D7AA52A-05FF-44F4-9177-1A58A1E8DF8A}" destId="{460CBA2E-0C2E-4E47-AB03-9A9F3AFB815A}" srcOrd="0" destOrd="0" presId="urn:microsoft.com/office/officeart/2008/layout/VerticalCurvedList"/>
    <dgm:cxn modelId="{3F122D47-6253-4E61-B3D4-E00905AA7A21}" srcId="{8A06BBB5-494E-453F-A84B-DD9640DE0B44}" destId="{1D7AA52A-05FF-44F4-9177-1A58A1E8DF8A}" srcOrd="5" destOrd="0" parTransId="{9B058980-5760-40AB-93C8-F8B86214C200}" sibTransId="{05BB0909-7E1F-46B7-8878-2F7E0584DBD4}"/>
    <dgm:cxn modelId="{D023B2E5-8403-4EF0-B0E2-7F7483683CDA}" srcId="{8A06BBB5-494E-453F-A84B-DD9640DE0B44}" destId="{962B638F-96B7-4662-82BE-63C70A0BB596}" srcOrd="4" destOrd="0" parTransId="{7A1A51FA-5ED2-4BAD-A7AC-167AED055E1F}" sibTransId="{770EF527-3372-49C3-BFD4-DDD5A7BBD6ED}"/>
    <dgm:cxn modelId="{8987C0F0-A7C4-466D-ADE5-C618678E3AE4}" srcId="{8A06BBB5-494E-453F-A84B-DD9640DE0B44}" destId="{5646A2E7-1C42-469F-8E96-AD0B91799578}" srcOrd="1" destOrd="0" parTransId="{F0FDD3AC-A075-4E3B-A80D-4B24575C283F}" sibTransId="{40697246-AA61-4388-B81A-7E8E90FAF8BF}"/>
    <dgm:cxn modelId="{AF5DF37E-31B9-4B3D-AA9A-67B7B19E836B}" srcId="{8A06BBB5-494E-453F-A84B-DD9640DE0B44}" destId="{6859E54E-24D8-49CD-8A3E-0EB02E048A84}" srcOrd="0" destOrd="0" parTransId="{EF50F910-446D-4C48-B1A2-3DF503F93EF6}" sibTransId="{596FF391-291A-4ED5-95F4-E4F1A609BFBB}"/>
    <dgm:cxn modelId="{501BDE98-6BF8-41F8-9C42-E4E84541D823}" srcId="{8A06BBB5-494E-453F-A84B-DD9640DE0B44}" destId="{5D07C297-66BA-4698-93F9-2E3808CC2B6E}" srcOrd="3" destOrd="0" parTransId="{24DAC61A-4B06-4F4D-B1E7-DD008F21B418}" sibTransId="{96072817-ADF9-4ECC-9F1C-A9FD4D43169B}"/>
    <dgm:cxn modelId="{5DE9BDE3-64CB-4D4B-B4EA-2605E75FE3EF}" srcId="{8A06BBB5-494E-453F-A84B-DD9640DE0B44}" destId="{FF05A00E-991A-4110-9FD8-460775D35424}" srcOrd="2" destOrd="0" parTransId="{FAEE1E88-6F4F-466C-8C7E-ACD05D8E6982}" sibTransId="{DEBE019F-AF73-495E-8F7E-4B7D69C0D42D}"/>
    <dgm:cxn modelId="{E6F717CE-4F38-41F3-AE78-33D9C15E17B6}" type="presOf" srcId="{FF05A00E-991A-4110-9FD8-460775D35424}" destId="{3EEB5708-8A21-4254-AFA3-1482CADCBB38}" srcOrd="0" destOrd="0" presId="urn:microsoft.com/office/officeart/2008/layout/VerticalCurvedList"/>
    <dgm:cxn modelId="{CB8CB382-506D-4374-A02D-A6B126766D3F}" type="presOf" srcId="{8A06BBB5-494E-453F-A84B-DD9640DE0B44}" destId="{8C1CF879-0CA8-4633-B9D4-2E77EB544D97}" srcOrd="0" destOrd="0" presId="urn:microsoft.com/office/officeart/2008/layout/VerticalCurvedList"/>
    <dgm:cxn modelId="{E023D8EA-C912-492F-8129-D48E0D3B01CC}" type="presOf" srcId="{5646A2E7-1C42-469F-8E96-AD0B91799578}" destId="{78F907FC-A8B0-4162-B250-3DE1287641D8}" srcOrd="0" destOrd="0" presId="urn:microsoft.com/office/officeart/2008/layout/VerticalCurvedList"/>
    <dgm:cxn modelId="{1D04C6B7-0F7A-4B19-870E-C4AEDF6F1F80}" type="presParOf" srcId="{8C1CF879-0CA8-4633-B9D4-2E77EB544D97}" destId="{7B8350E0-B157-49D5-9653-5ACA51664FB9}" srcOrd="0" destOrd="0" presId="urn:microsoft.com/office/officeart/2008/layout/VerticalCurvedList"/>
    <dgm:cxn modelId="{AA7870F5-538B-402D-A4A0-D64F431EAFC3}" type="presParOf" srcId="{7B8350E0-B157-49D5-9653-5ACA51664FB9}" destId="{3E5AB942-2928-4A2A-BD1D-CA717B77FE7D}" srcOrd="0" destOrd="0" presId="urn:microsoft.com/office/officeart/2008/layout/VerticalCurvedList"/>
    <dgm:cxn modelId="{61275593-FEF6-4F24-BFBF-472FF591C163}" type="presParOf" srcId="{3E5AB942-2928-4A2A-BD1D-CA717B77FE7D}" destId="{815E77B1-A0B0-4F11-A084-38B231FAEA2F}" srcOrd="0" destOrd="0" presId="urn:microsoft.com/office/officeart/2008/layout/VerticalCurvedList"/>
    <dgm:cxn modelId="{C95D4A36-CF11-4835-9A69-5DF668FC1351}" type="presParOf" srcId="{3E5AB942-2928-4A2A-BD1D-CA717B77FE7D}" destId="{08F30838-69F8-4315-AD20-E3512165BBE8}" srcOrd="1" destOrd="0" presId="urn:microsoft.com/office/officeart/2008/layout/VerticalCurvedList"/>
    <dgm:cxn modelId="{357E9E0F-1508-417C-A678-A696EB1C2E52}" type="presParOf" srcId="{3E5AB942-2928-4A2A-BD1D-CA717B77FE7D}" destId="{04B6C615-63E0-4F18-910B-5FC2023F8BCA}" srcOrd="2" destOrd="0" presId="urn:microsoft.com/office/officeart/2008/layout/VerticalCurvedList"/>
    <dgm:cxn modelId="{F0F30668-4FBC-4D35-AAE1-2A4CD50CFC51}" type="presParOf" srcId="{3E5AB942-2928-4A2A-BD1D-CA717B77FE7D}" destId="{F29B699A-3D45-4ED3-8BAF-9B1169B461A8}" srcOrd="3" destOrd="0" presId="urn:microsoft.com/office/officeart/2008/layout/VerticalCurvedList"/>
    <dgm:cxn modelId="{16A1C53A-CC5F-42C7-91E0-F5A0C0025208}" type="presParOf" srcId="{7B8350E0-B157-49D5-9653-5ACA51664FB9}" destId="{E815C19F-FCE2-45C0-9DFE-4302FC693D35}" srcOrd="1" destOrd="0" presId="urn:microsoft.com/office/officeart/2008/layout/VerticalCurvedList"/>
    <dgm:cxn modelId="{090BF281-6F96-45E4-89EB-0E66ADC6559D}" type="presParOf" srcId="{7B8350E0-B157-49D5-9653-5ACA51664FB9}" destId="{DC65D030-C19F-404A-9C61-8C18DC041357}" srcOrd="2" destOrd="0" presId="urn:microsoft.com/office/officeart/2008/layout/VerticalCurvedList"/>
    <dgm:cxn modelId="{7EF1E24D-77B2-45DF-9E69-2BB2E21A9DF2}" type="presParOf" srcId="{DC65D030-C19F-404A-9C61-8C18DC041357}" destId="{D695D8B1-F460-4301-8382-586F1EC9BAE8}" srcOrd="0" destOrd="0" presId="urn:microsoft.com/office/officeart/2008/layout/VerticalCurvedList"/>
    <dgm:cxn modelId="{0B57A206-80EF-4856-8F65-1235F491CFDC}" type="presParOf" srcId="{7B8350E0-B157-49D5-9653-5ACA51664FB9}" destId="{78F907FC-A8B0-4162-B250-3DE1287641D8}" srcOrd="3" destOrd="0" presId="urn:microsoft.com/office/officeart/2008/layout/VerticalCurvedList"/>
    <dgm:cxn modelId="{D255A8F1-C569-43FE-A0E4-2E9C1A09375A}" type="presParOf" srcId="{7B8350E0-B157-49D5-9653-5ACA51664FB9}" destId="{1231F491-81FF-44F5-8DDB-68795EA41AA6}" srcOrd="4" destOrd="0" presId="urn:microsoft.com/office/officeart/2008/layout/VerticalCurvedList"/>
    <dgm:cxn modelId="{5118B23D-98A3-4D48-8B7A-8C65F068BC68}" type="presParOf" srcId="{1231F491-81FF-44F5-8DDB-68795EA41AA6}" destId="{AAF736D6-5B64-4811-9FC2-9172B2C14D1A}" srcOrd="0" destOrd="0" presId="urn:microsoft.com/office/officeart/2008/layout/VerticalCurvedList"/>
    <dgm:cxn modelId="{90ACDEEF-BB73-4837-B26A-DA40C5878CA9}" type="presParOf" srcId="{7B8350E0-B157-49D5-9653-5ACA51664FB9}" destId="{3EEB5708-8A21-4254-AFA3-1482CADCBB38}" srcOrd="5" destOrd="0" presId="urn:microsoft.com/office/officeart/2008/layout/VerticalCurvedList"/>
    <dgm:cxn modelId="{B6D12324-5E45-4816-B684-4ED8E0C546C8}" type="presParOf" srcId="{7B8350E0-B157-49D5-9653-5ACA51664FB9}" destId="{E62002E6-EEDF-4756-947A-51DE0A4ADA50}" srcOrd="6" destOrd="0" presId="urn:microsoft.com/office/officeart/2008/layout/VerticalCurvedList"/>
    <dgm:cxn modelId="{613D1B5A-3383-4FD2-BA01-EA259991907F}" type="presParOf" srcId="{E62002E6-EEDF-4756-947A-51DE0A4ADA50}" destId="{214480C9-5F8E-4144-A923-895100628B12}" srcOrd="0" destOrd="0" presId="urn:microsoft.com/office/officeart/2008/layout/VerticalCurvedList"/>
    <dgm:cxn modelId="{0B7C3DD1-CA60-4EEE-BA4A-CD8749D7CAB4}" type="presParOf" srcId="{7B8350E0-B157-49D5-9653-5ACA51664FB9}" destId="{1F8A38E4-22BA-4CCE-852D-0768299FD56C}" srcOrd="7" destOrd="0" presId="urn:microsoft.com/office/officeart/2008/layout/VerticalCurvedList"/>
    <dgm:cxn modelId="{DDABC699-B4D7-46AF-B144-352A7C2B454F}" type="presParOf" srcId="{7B8350E0-B157-49D5-9653-5ACA51664FB9}" destId="{4772B2E1-B889-4067-A3B3-DA064EB04D21}" srcOrd="8" destOrd="0" presId="urn:microsoft.com/office/officeart/2008/layout/VerticalCurvedList"/>
    <dgm:cxn modelId="{797B3D95-EAAA-413C-AEA7-1E62B3BBBCD7}" type="presParOf" srcId="{4772B2E1-B889-4067-A3B3-DA064EB04D21}" destId="{132595DE-CB88-4349-8338-432282B086E6}" srcOrd="0" destOrd="0" presId="urn:microsoft.com/office/officeart/2008/layout/VerticalCurvedList"/>
    <dgm:cxn modelId="{C6052129-2EED-48C3-97AF-8AD277957242}" type="presParOf" srcId="{7B8350E0-B157-49D5-9653-5ACA51664FB9}" destId="{0B56122C-F556-4A35-8C3C-F2DC1FA93C65}" srcOrd="9" destOrd="0" presId="urn:microsoft.com/office/officeart/2008/layout/VerticalCurvedList"/>
    <dgm:cxn modelId="{F4B34713-BCCF-431F-8FA9-012A200D6F33}" type="presParOf" srcId="{7B8350E0-B157-49D5-9653-5ACA51664FB9}" destId="{87A59053-7373-4759-A9DB-376A09977612}" srcOrd="10" destOrd="0" presId="urn:microsoft.com/office/officeart/2008/layout/VerticalCurvedList"/>
    <dgm:cxn modelId="{2BA9EB1F-79D3-489C-B23A-8E0F23B7FCB3}" type="presParOf" srcId="{87A59053-7373-4759-A9DB-376A09977612}" destId="{A19EBC78-75C7-4296-88F6-6A6EDCB3FB59}" srcOrd="0" destOrd="0" presId="urn:microsoft.com/office/officeart/2008/layout/VerticalCurvedList"/>
    <dgm:cxn modelId="{136470C0-4E62-4D77-A2A2-9E6F899B20DC}" type="presParOf" srcId="{7B8350E0-B157-49D5-9653-5ACA51664FB9}" destId="{460CBA2E-0C2E-4E47-AB03-9A9F3AFB815A}" srcOrd="11" destOrd="0" presId="urn:microsoft.com/office/officeart/2008/layout/VerticalCurvedList"/>
    <dgm:cxn modelId="{E8A70839-2887-4052-807B-7C822CF32C61}" type="presParOf" srcId="{7B8350E0-B157-49D5-9653-5ACA51664FB9}" destId="{20876172-18B8-489A-9664-C9727C1B3066}" srcOrd="12" destOrd="0" presId="urn:microsoft.com/office/officeart/2008/layout/VerticalCurvedList"/>
    <dgm:cxn modelId="{9FE8814E-BBBA-4994-865D-0EB5D3F81CCC}" type="presParOf" srcId="{20876172-18B8-489A-9664-C9727C1B3066}" destId="{BC07FAAC-F9CE-4CF1-8F22-4FBAAFEC68C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F30838-69F8-4315-AD20-E3512165BBE8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15C19F-FCE2-45C0-9DFE-4302FC693D35}">
      <dsp:nvSpPr>
        <dsp:cNvPr id="0" name=""/>
        <dsp:cNvSpPr/>
      </dsp:nvSpPr>
      <dsp:spPr>
        <a:xfrm>
          <a:off x="328048" y="214010"/>
          <a:ext cx="5712764" cy="4278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Motivation</a:t>
          </a:r>
          <a:endParaRPr lang="de-DE" sz="1700" kern="1200" dirty="0"/>
        </a:p>
      </dsp:txBody>
      <dsp:txXfrm>
        <a:off x="328048" y="214010"/>
        <a:ext cx="5712764" cy="427857"/>
      </dsp:txXfrm>
    </dsp:sp>
    <dsp:sp modelId="{D695D8B1-F460-4301-8382-586F1EC9BAE8}">
      <dsp:nvSpPr>
        <dsp:cNvPr id="0" name=""/>
        <dsp:cNvSpPr/>
      </dsp:nvSpPr>
      <dsp:spPr>
        <a:xfrm>
          <a:off x="60637" y="160528"/>
          <a:ext cx="534822" cy="534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F907FC-A8B0-4162-B250-3DE1287641D8}">
      <dsp:nvSpPr>
        <dsp:cNvPr id="0" name=""/>
        <dsp:cNvSpPr/>
      </dsp:nvSpPr>
      <dsp:spPr>
        <a:xfrm>
          <a:off x="679991" y="855715"/>
          <a:ext cx="5360822" cy="4278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Background</a:t>
          </a:r>
          <a:endParaRPr lang="de-DE" sz="1700" kern="1200" dirty="0"/>
        </a:p>
      </dsp:txBody>
      <dsp:txXfrm>
        <a:off x="679991" y="855715"/>
        <a:ext cx="5360822" cy="427857"/>
      </dsp:txXfrm>
    </dsp:sp>
    <dsp:sp modelId="{AAF736D6-5B64-4811-9FC2-9172B2C14D1A}">
      <dsp:nvSpPr>
        <dsp:cNvPr id="0" name=""/>
        <dsp:cNvSpPr/>
      </dsp:nvSpPr>
      <dsp:spPr>
        <a:xfrm>
          <a:off x="412579" y="802233"/>
          <a:ext cx="534822" cy="534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EB5708-8A21-4254-AFA3-1482CADCBB38}">
      <dsp:nvSpPr>
        <dsp:cNvPr id="0" name=""/>
        <dsp:cNvSpPr/>
      </dsp:nvSpPr>
      <dsp:spPr>
        <a:xfrm>
          <a:off x="840925" y="1497421"/>
          <a:ext cx="5199888" cy="4278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Research </a:t>
          </a:r>
          <a:r>
            <a:rPr lang="en-US" sz="1700" kern="1200" noProof="0" dirty="0" smtClean="0"/>
            <a:t>Methodology</a:t>
          </a:r>
          <a:endParaRPr lang="en-US" sz="1700" kern="1200" noProof="0" dirty="0"/>
        </a:p>
      </dsp:txBody>
      <dsp:txXfrm>
        <a:off x="840925" y="1497421"/>
        <a:ext cx="5199888" cy="427857"/>
      </dsp:txXfrm>
    </dsp:sp>
    <dsp:sp modelId="{214480C9-5F8E-4144-A923-895100628B12}">
      <dsp:nvSpPr>
        <dsp:cNvPr id="0" name=""/>
        <dsp:cNvSpPr/>
      </dsp:nvSpPr>
      <dsp:spPr>
        <a:xfrm>
          <a:off x="573514" y="1443939"/>
          <a:ext cx="534822" cy="534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8A38E4-22BA-4CCE-852D-0768299FD56C}">
      <dsp:nvSpPr>
        <dsp:cNvPr id="0" name=""/>
        <dsp:cNvSpPr/>
      </dsp:nvSpPr>
      <dsp:spPr>
        <a:xfrm>
          <a:off x="840925" y="2138720"/>
          <a:ext cx="5199888" cy="4278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Approach</a:t>
          </a:r>
          <a:endParaRPr lang="de-DE" sz="1700" kern="1200" dirty="0"/>
        </a:p>
      </dsp:txBody>
      <dsp:txXfrm>
        <a:off x="840925" y="2138720"/>
        <a:ext cx="5199888" cy="427857"/>
      </dsp:txXfrm>
    </dsp:sp>
    <dsp:sp modelId="{132595DE-CB88-4349-8338-432282B086E6}">
      <dsp:nvSpPr>
        <dsp:cNvPr id="0" name=""/>
        <dsp:cNvSpPr/>
      </dsp:nvSpPr>
      <dsp:spPr>
        <a:xfrm>
          <a:off x="573514" y="2085238"/>
          <a:ext cx="534822" cy="534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56122C-F556-4A35-8C3C-F2DC1FA93C65}">
      <dsp:nvSpPr>
        <dsp:cNvPr id="0" name=""/>
        <dsp:cNvSpPr/>
      </dsp:nvSpPr>
      <dsp:spPr>
        <a:xfrm>
          <a:off x="679991" y="2780426"/>
          <a:ext cx="5360822" cy="4278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err="1" smtClean="0"/>
            <a:t>Result</a:t>
          </a:r>
          <a:r>
            <a:rPr lang="de-DE" sz="1700" kern="1200" dirty="0" smtClean="0"/>
            <a:t>: Initial Metamodel </a:t>
          </a:r>
          <a:r>
            <a:rPr lang="de-DE" sz="1700" kern="1200" dirty="0" err="1" smtClean="0"/>
            <a:t>for</a:t>
          </a:r>
          <a:r>
            <a:rPr lang="de-DE" sz="1700" kern="1200" dirty="0" smtClean="0"/>
            <a:t> </a:t>
          </a:r>
          <a:r>
            <a:rPr lang="de-DE" sz="1700" kern="1200" dirty="0" err="1" smtClean="0"/>
            <a:t>sociotechnical</a:t>
          </a:r>
          <a:r>
            <a:rPr lang="de-DE" sz="1700" kern="1200" dirty="0" smtClean="0"/>
            <a:t> </a:t>
          </a:r>
          <a:r>
            <a:rPr lang="de-DE" sz="1700" kern="1200" dirty="0" err="1" smtClean="0"/>
            <a:t>systems</a:t>
          </a:r>
          <a:endParaRPr lang="de-DE" sz="1700" kern="1200" dirty="0"/>
        </a:p>
      </dsp:txBody>
      <dsp:txXfrm>
        <a:off x="679991" y="2780426"/>
        <a:ext cx="5360822" cy="427857"/>
      </dsp:txXfrm>
    </dsp:sp>
    <dsp:sp modelId="{A19EBC78-75C7-4296-88F6-6A6EDCB3FB59}">
      <dsp:nvSpPr>
        <dsp:cNvPr id="0" name=""/>
        <dsp:cNvSpPr/>
      </dsp:nvSpPr>
      <dsp:spPr>
        <a:xfrm>
          <a:off x="412579" y="2726944"/>
          <a:ext cx="534822" cy="534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0CBA2E-0C2E-4E47-AB03-9A9F3AFB815A}">
      <dsp:nvSpPr>
        <dsp:cNvPr id="0" name=""/>
        <dsp:cNvSpPr/>
      </dsp:nvSpPr>
      <dsp:spPr>
        <a:xfrm>
          <a:off x="328048" y="3422131"/>
          <a:ext cx="5712764" cy="4278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err="1" smtClean="0"/>
            <a:t>Conclusion</a:t>
          </a:r>
          <a:r>
            <a:rPr lang="de-DE" sz="1700" kern="1200" dirty="0" smtClean="0"/>
            <a:t> &amp; Outlook</a:t>
          </a:r>
          <a:endParaRPr lang="de-DE" sz="1700" kern="1200" dirty="0"/>
        </a:p>
      </dsp:txBody>
      <dsp:txXfrm>
        <a:off x="328048" y="3422131"/>
        <a:ext cx="5712764" cy="427857"/>
      </dsp:txXfrm>
    </dsp:sp>
    <dsp:sp modelId="{BC07FAAC-F9CE-4CF1-8F22-4FBAAFEC68CC}">
      <dsp:nvSpPr>
        <dsp:cNvPr id="0" name=""/>
        <dsp:cNvSpPr/>
      </dsp:nvSpPr>
      <dsp:spPr>
        <a:xfrm>
          <a:off x="60637" y="3368649"/>
          <a:ext cx="534822" cy="534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D1DA7-6349-47DE-884D-3742547F476A}" type="datetimeFigureOut">
              <a:rPr lang="de-DE" smtClean="0"/>
              <a:pPr/>
              <a:t>12.06.2015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7F084-C2D5-4B2A-90E8-D79AD8CEC1E7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9919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7F084-C2D5-4B2A-90E8-D79AD8CEC1E7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28546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7F084-C2D5-4B2A-90E8-D79AD8CEC1E7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06480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7F084-C2D5-4B2A-90E8-D79AD8CEC1E7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8094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7F084-C2D5-4B2A-90E8-D79AD8CEC1E7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36478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7F084-C2D5-4B2A-90E8-D79AD8CEC1E7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65936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7F084-C2D5-4B2A-90E8-D79AD8CEC1E7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37082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7F084-C2D5-4B2A-90E8-D79AD8CEC1E7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271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7F084-C2D5-4B2A-90E8-D79AD8CEC1E7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128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7F084-C2D5-4B2A-90E8-D79AD8CEC1E7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1699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7F084-C2D5-4B2A-90E8-D79AD8CEC1E7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623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7F084-C2D5-4B2A-90E8-D79AD8CEC1E7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7113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7F084-C2D5-4B2A-90E8-D79AD8CEC1E7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069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Roy et</a:t>
            </a:r>
            <a:r>
              <a:rPr lang="de-DE" baseline="0" smtClean="0"/>
              <a:t> al 2011:</a:t>
            </a:r>
          </a:p>
          <a:p>
            <a:r>
              <a:rPr lang="de-DE" baseline="0" smtClean="0"/>
              <a:t>Relationships between Ontology Concepts</a:t>
            </a:r>
          </a:p>
          <a:p>
            <a:r>
              <a:rPr lang="de-DE" baseline="0" smtClean="0"/>
              <a:t>Suppliers are addressed</a:t>
            </a:r>
          </a:p>
          <a:p>
            <a:r>
              <a:rPr lang="de-DE" baseline="0" smtClean="0"/>
              <a:t>Ziel ist nicht die Modellierung von soziotechnischen Systemen/PSS, sondern die Kommunikation von Forschungskonzepten und deren Zusammenhängen -&gt; Kein Metamodell in unserem Sinne</a:t>
            </a:r>
            <a:endParaRPr lang="de-DE" smtClean="0"/>
          </a:p>
          <a:p>
            <a:endParaRPr lang="de-DE" smtClean="0"/>
          </a:p>
          <a:p>
            <a:r>
              <a:rPr lang="de-DE" smtClean="0"/>
              <a:t>Kim et</a:t>
            </a:r>
            <a:r>
              <a:rPr lang="de-DE" baseline="0" smtClean="0"/>
              <a:t> al 2009:</a:t>
            </a:r>
          </a:p>
          <a:p>
            <a:r>
              <a:rPr lang="de-DE" baseline="0" smtClean="0"/>
              <a:t>Actors werden nur sehr oberflächlich erwähnt. Auf eine genauere Beschreibung und Relation zu value, function, structures wird nicht eingegangen.</a:t>
            </a:r>
          </a:p>
          <a:p>
            <a:endParaRPr lang="de-DE" baseline="0" smtClean="0"/>
          </a:p>
          <a:p>
            <a:r>
              <a:rPr lang="de-DE" baseline="0" smtClean="0"/>
              <a:t>Müller &amp; Sakao: PSS design dimensions:</a:t>
            </a:r>
          </a:p>
          <a:p>
            <a:r>
              <a:rPr lang="de-DE" baseline="0" smtClean="0"/>
              <a:t>Needs, Values, Deliverables, Lifecycle Activities, Actors, Core Products, Periphery, Contracts, Billing</a:t>
            </a:r>
          </a:p>
          <a:p>
            <a:endParaRPr lang="de-DE" smtClean="0"/>
          </a:p>
          <a:p>
            <a:r>
              <a:rPr lang="de-DE" smtClean="0"/>
              <a:t>Wu et al 2015 as recent addition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mtClean="0"/>
              <a:t>STS elements: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smtClean="0"/>
              <a:t>E.g. Social: human beings, Economic, Regulatory,</a:t>
            </a:r>
            <a:r>
              <a:rPr lang="de-DE" baseline="0" smtClean="0"/>
              <a:t> Organisation, Political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baseline="0" smtClean="0"/>
              <a:t>Technical: Hardware, Information, Software, built environment</a:t>
            </a:r>
            <a:endParaRPr lang="de-DE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mtClean="0"/>
              <a:t>PSS-related:</a:t>
            </a:r>
            <a:r>
              <a:rPr lang="de-DE" baseline="0" smtClean="0"/>
              <a:t> </a:t>
            </a:r>
            <a:r>
              <a:rPr lang="de-DE" smtClean="0"/>
              <a:t>Only „hardware“ and „software“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mtClean="0"/>
              <a:t>Institutional</a:t>
            </a:r>
            <a:r>
              <a:rPr lang="de-DE" baseline="0" smtClean="0"/>
              <a:t> processes addressed, not services as such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smtClean="0"/>
              <a:t>Bitte nochmal kurz ins Paper schauen, auf S. 18 ist die Hierarchie abgebildet.</a:t>
            </a:r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7F084-C2D5-4B2A-90E8-D79AD8CEC1E7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4684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7F084-C2D5-4B2A-90E8-D79AD8CEC1E7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852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7F084-C2D5-4B2A-90E8-D79AD8CEC1E7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567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0000" y="2124000"/>
            <a:ext cx="8424000" cy="1440000"/>
          </a:xfrm>
        </p:spPr>
        <p:txBody>
          <a:bodyPr anchor="ctr">
            <a:normAutofit/>
          </a:bodyPr>
          <a:lstStyle>
            <a:lvl1pPr>
              <a:defRPr sz="3200" b="1">
                <a:solidFill>
                  <a:srgbClr val="0065B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60000" y="3886200"/>
            <a:ext cx="8424000" cy="172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rgbClr val="80808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err="1" smtClean="0"/>
              <a:t>Formatvorlage</a:t>
            </a:r>
            <a:r>
              <a:rPr lang="en-US" noProof="0" dirty="0" smtClean="0"/>
              <a:t> des </a:t>
            </a:r>
            <a:r>
              <a:rPr lang="en-US" noProof="0" dirty="0" err="1" smtClean="0"/>
              <a:t>Untertitelmasters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4" name="Rechteck 3"/>
          <p:cNvSpPr/>
          <p:nvPr userDrawn="1"/>
        </p:nvSpPr>
        <p:spPr>
          <a:xfrm>
            <a:off x="8568000" y="6642000"/>
            <a:ext cx="3240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359999" y="1043999"/>
            <a:ext cx="8424000" cy="4968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7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360000" y="1044000"/>
            <a:ext cx="4068000" cy="49688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4716016" y="1044000"/>
            <a:ext cx="4068000" cy="49688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im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erade Verbindung 9"/>
          <p:cNvCxnSpPr/>
          <p:nvPr userDrawn="1"/>
        </p:nvCxnSpPr>
        <p:spPr>
          <a:xfrm>
            <a:off x="1947862" y="5325061"/>
            <a:ext cx="5248276" cy="0"/>
          </a:xfrm>
          <a:prstGeom prst="line">
            <a:avLst/>
          </a:prstGeom>
          <a:ln w="76200" cap="sq">
            <a:solidFill>
              <a:srgbClr val="E5E3D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arallelogramm 4"/>
          <p:cNvSpPr/>
          <p:nvPr userDrawn="1"/>
        </p:nvSpPr>
        <p:spPr>
          <a:xfrm>
            <a:off x="2352009" y="1117722"/>
            <a:ext cx="1180379" cy="4819650"/>
          </a:xfrm>
          <a:prstGeom prst="parallelogram">
            <a:avLst>
              <a:gd name="adj" fmla="val 54229"/>
            </a:avLst>
          </a:prstGeom>
          <a:solidFill>
            <a:schemeClr val="bg1"/>
          </a:solidFill>
          <a:ln w="76200" cap="sq">
            <a:solidFill>
              <a:srgbClr val="E5E3DA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m 5"/>
          <p:cNvSpPr/>
          <p:nvPr userDrawn="1"/>
        </p:nvSpPr>
        <p:spPr>
          <a:xfrm>
            <a:off x="3080040" y="1117722"/>
            <a:ext cx="1634375" cy="4819650"/>
          </a:xfrm>
          <a:prstGeom prst="parallelogram">
            <a:avLst>
              <a:gd name="adj" fmla="val 38988"/>
            </a:avLst>
          </a:prstGeom>
          <a:solidFill>
            <a:schemeClr val="bg1"/>
          </a:solidFill>
          <a:ln w="76200" cap="sq">
            <a:solidFill>
              <a:srgbClr val="E5E3DA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ihandform 6"/>
          <p:cNvSpPr/>
          <p:nvPr userDrawn="1"/>
        </p:nvSpPr>
        <p:spPr>
          <a:xfrm>
            <a:off x="4263972" y="1117722"/>
            <a:ext cx="2780760" cy="4819650"/>
          </a:xfrm>
          <a:custGeom>
            <a:avLst/>
            <a:gdLst>
              <a:gd name="connsiteX0" fmla="*/ 245269 w 1102519"/>
              <a:gd name="connsiteY0" fmla="*/ 0 h 1897856"/>
              <a:gd name="connsiteX1" fmla="*/ 742950 w 1102519"/>
              <a:gd name="connsiteY1" fmla="*/ 0 h 1897856"/>
              <a:gd name="connsiteX2" fmla="*/ 1102519 w 1102519"/>
              <a:gd name="connsiteY2" fmla="*/ 947737 h 1897856"/>
              <a:gd name="connsiteX3" fmla="*/ 509588 w 1102519"/>
              <a:gd name="connsiteY3" fmla="*/ 1897856 h 1897856"/>
              <a:gd name="connsiteX4" fmla="*/ 0 w 1102519"/>
              <a:gd name="connsiteY4" fmla="*/ 1897856 h 1897856"/>
              <a:gd name="connsiteX5" fmla="*/ 245269 w 1102519"/>
              <a:gd name="connsiteY5" fmla="*/ 0 h 1897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2519" h="1897856">
                <a:moveTo>
                  <a:pt x="245269" y="0"/>
                </a:moveTo>
                <a:lnTo>
                  <a:pt x="742950" y="0"/>
                </a:lnTo>
                <a:lnTo>
                  <a:pt x="1102519" y="947737"/>
                </a:lnTo>
                <a:lnTo>
                  <a:pt x="509588" y="1897856"/>
                </a:lnTo>
                <a:lnTo>
                  <a:pt x="0" y="1897856"/>
                </a:lnTo>
                <a:lnTo>
                  <a:pt x="245269" y="0"/>
                </a:lnTo>
                <a:close/>
              </a:path>
            </a:pathLst>
          </a:custGeom>
          <a:solidFill>
            <a:schemeClr val="bg1"/>
          </a:solidFill>
          <a:ln w="76200" cap="sq">
            <a:solidFill>
              <a:srgbClr val="E5E3DA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8" name="Inhaltsplatzhalter 4"/>
          <p:cNvSpPr>
            <a:spLocks noGrp="1"/>
          </p:cNvSpPr>
          <p:nvPr>
            <p:ph sz="quarter" idx="10"/>
          </p:nvPr>
        </p:nvSpPr>
        <p:spPr>
          <a:xfrm>
            <a:off x="359999" y="1043999"/>
            <a:ext cx="8424000" cy="4968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41870986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think-cell Folie" r:id="rId8" imgW="270" imgH="270" progId="TCLayout.ActiveDocument.1">
                  <p:embed/>
                </p:oleObj>
              </mc:Choice>
              <mc:Fallback>
                <p:oleObj name="think-cell Foli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60000" y="288000"/>
            <a:ext cx="8424000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 defTabSz="1073150" eaLnBrk="0" fontAlgn="base" hangingPunct="0">
              <a:spcAft>
                <a:spcPct val="0"/>
              </a:spcAft>
            </a:pPr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7" name="Foliennummernplatzhalter 5"/>
          <p:cNvSpPr txBox="1">
            <a:spLocks/>
          </p:cNvSpPr>
          <p:nvPr userDrawn="1"/>
        </p:nvSpPr>
        <p:spPr>
          <a:xfrm>
            <a:off x="2555776" y="6606000"/>
            <a:ext cx="5976224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Towards a meta-model for the description of the sociotechnical perspective on PSS</a:t>
            </a:r>
            <a:r>
              <a:rPr kumimoji="0" lang="de-DE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| Julian Wilberg | XX. </a:t>
            </a:r>
            <a:r>
              <a:rPr kumimoji="0" lang="de-DE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Month</a:t>
            </a:r>
            <a:r>
              <a:rPr kumimoji="0" lang="de-DE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20145</a:t>
            </a:r>
          </a:p>
        </p:txBody>
      </p:sp>
      <p:sp>
        <p:nvSpPr>
          <p:cNvPr id="15" name="Foliennummernplatzhalter 5"/>
          <p:cNvSpPr txBox="1">
            <a:spLocks/>
          </p:cNvSpPr>
          <p:nvPr userDrawn="1"/>
        </p:nvSpPr>
        <p:spPr>
          <a:xfrm>
            <a:off x="828000" y="6606000"/>
            <a:ext cx="28800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</a:t>
            </a:r>
            <a:r>
              <a:rPr kumimoji="0" lang="de-DE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2015 Prof. Lindemann</a:t>
            </a:r>
          </a:p>
        </p:txBody>
      </p:sp>
      <p:sp>
        <p:nvSpPr>
          <p:cNvPr id="17" name="Foliennummernplatzhalter 5"/>
          <p:cNvSpPr txBox="1">
            <a:spLocks/>
          </p:cNvSpPr>
          <p:nvPr userDrawn="1"/>
        </p:nvSpPr>
        <p:spPr>
          <a:xfrm>
            <a:off x="8424000" y="6606000"/>
            <a:ext cx="4320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40CBDD-2B84-4210-AED4-5E8D4721D704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‹N°›</a:t>
            </a:fld>
            <a:endParaRPr kumimoji="0" lang="en-US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" name="Freihandform 17"/>
          <p:cNvSpPr>
            <a:spLocks noChangeAspect="1"/>
          </p:cNvSpPr>
          <p:nvPr userDrawn="1"/>
        </p:nvSpPr>
        <p:spPr>
          <a:xfrm>
            <a:off x="8244000" y="6228000"/>
            <a:ext cx="614354" cy="324000"/>
          </a:xfrm>
          <a:custGeom>
            <a:avLst/>
            <a:gdLst>
              <a:gd name="connsiteX0" fmla="*/ 2381 w 2695575"/>
              <a:gd name="connsiteY0" fmla="*/ 0 h 1421606"/>
              <a:gd name="connsiteX1" fmla="*/ 1033462 w 2695575"/>
              <a:gd name="connsiteY1" fmla="*/ 0 h 1421606"/>
              <a:gd name="connsiteX2" fmla="*/ 1033462 w 2695575"/>
              <a:gd name="connsiteY2" fmla="*/ 1157287 h 1421606"/>
              <a:gd name="connsiteX3" fmla="*/ 1328737 w 2695575"/>
              <a:gd name="connsiteY3" fmla="*/ 1157287 h 1421606"/>
              <a:gd name="connsiteX4" fmla="*/ 1328737 w 2695575"/>
              <a:gd name="connsiteY4" fmla="*/ 0 h 1421606"/>
              <a:gd name="connsiteX5" fmla="*/ 2695575 w 2695575"/>
              <a:gd name="connsiteY5" fmla="*/ 0 h 1421606"/>
              <a:gd name="connsiteX6" fmla="*/ 2695575 w 2695575"/>
              <a:gd name="connsiteY6" fmla="*/ 1421606 h 1421606"/>
              <a:gd name="connsiteX7" fmla="*/ 2428875 w 2695575"/>
              <a:gd name="connsiteY7" fmla="*/ 1421606 h 1421606"/>
              <a:gd name="connsiteX8" fmla="*/ 2428875 w 2695575"/>
              <a:gd name="connsiteY8" fmla="*/ 264318 h 1421606"/>
              <a:gd name="connsiteX9" fmla="*/ 2135981 w 2695575"/>
              <a:gd name="connsiteY9" fmla="*/ 264318 h 1421606"/>
              <a:gd name="connsiteX10" fmla="*/ 2135981 w 2695575"/>
              <a:gd name="connsiteY10" fmla="*/ 1421606 h 1421606"/>
              <a:gd name="connsiteX11" fmla="*/ 1866900 w 2695575"/>
              <a:gd name="connsiteY11" fmla="*/ 1421606 h 1421606"/>
              <a:gd name="connsiteX12" fmla="*/ 1866900 w 2695575"/>
              <a:gd name="connsiteY12" fmla="*/ 264318 h 1421606"/>
              <a:gd name="connsiteX13" fmla="*/ 1583531 w 2695575"/>
              <a:gd name="connsiteY13" fmla="*/ 264318 h 1421606"/>
              <a:gd name="connsiteX14" fmla="*/ 1583531 w 2695575"/>
              <a:gd name="connsiteY14" fmla="*/ 1421606 h 1421606"/>
              <a:gd name="connsiteX15" fmla="*/ 776287 w 2695575"/>
              <a:gd name="connsiteY15" fmla="*/ 1421606 h 1421606"/>
              <a:gd name="connsiteX16" fmla="*/ 776287 w 2695575"/>
              <a:gd name="connsiteY16" fmla="*/ 254793 h 1421606"/>
              <a:gd name="connsiteX17" fmla="*/ 495300 w 2695575"/>
              <a:gd name="connsiteY17" fmla="*/ 254793 h 1421606"/>
              <a:gd name="connsiteX18" fmla="*/ 495300 w 2695575"/>
              <a:gd name="connsiteY18" fmla="*/ 1421606 h 1421606"/>
              <a:gd name="connsiteX19" fmla="*/ 240506 w 2695575"/>
              <a:gd name="connsiteY19" fmla="*/ 1421606 h 1421606"/>
              <a:gd name="connsiteX20" fmla="*/ 240506 w 2695575"/>
              <a:gd name="connsiteY20" fmla="*/ 254793 h 1421606"/>
              <a:gd name="connsiteX21" fmla="*/ 0 w 2695575"/>
              <a:gd name="connsiteY21" fmla="*/ 254793 h 1421606"/>
              <a:gd name="connsiteX22" fmla="*/ 2381 w 2695575"/>
              <a:gd name="connsiteY22" fmla="*/ 0 h 1421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695575" h="1421606">
                <a:moveTo>
                  <a:pt x="2381" y="0"/>
                </a:moveTo>
                <a:lnTo>
                  <a:pt x="1033462" y="0"/>
                </a:lnTo>
                <a:lnTo>
                  <a:pt x="1033462" y="1157287"/>
                </a:lnTo>
                <a:lnTo>
                  <a:pt x="1328737" y="1157287"/>
                </a:lnTo>
                <a:lnTo>
                  <a:pt x="1328737" y="0"/>
                </a:lnTo>
                <a:lnTo>
                  <a:pt x="2695575" y="0"/>
                </a:lnTo>
                <a:lnTo>
                  <a:pt x="2695575" y="1421606"/>
                </a:lnTo>
                <a:lnTo>
                  <a:pt x="2428875" y="1421606"/>
                </a:lnTo>
                <a:lnTo>
                  <a:pt x="2428875" y="264318"/>
                </a:lnTo>
                <a:lnTo>
                  <a:pt x="2135981" y="264318"/>
                </a:lnTo>
                <a:lnTo>
                  <a:pt x="2135981" y="1421606"/>
                </a:lnTo>
                <a:lnTo>
                  <a:pt x="1866900" y="1421606"/>
                </a:lnTo>
                <a:lnTo>
                  <a:pt x="1866900" y="264318"/>
                </a:lnTo>
                <a:lnTo>
                  <a:pt x="1583531" y="264318"/>
                </a:lnTo>
                <a:lnTo>
                  <a:pt x="1583531" y="1421606"/>
                </a:lnTo>
                <a:lnTo>
                  <a:pt x="776287" y="1421606"/>
                </a:lnTo>
                <a:lnTo>
                  <a:pt x="776287" y="254793"/>
                </a:lnTo>
                <a:lnTo>
                  <a:pt x="495300" y="254793"/>
                </a:lnTo>
                <a:lnTo>
                  <a:pt x="495300" y="1421606"/>
                </a:lnTo>
                <a:lnTo>
                  <a:pt x="240506" y="1421606"/>
                </a:lnTo>
                <a:lnTo>
                  <a:pt x="240506" y="254793"/>
                </a:lnTo>
                <a:lnTo>
                  <a:pt x="0" y="254793"/>
                </a:lnTo>
                <a:cubicBezTo>
                  <a:pt x="794" y="169862"/>
                  <a:pt x="1587" y="84931"/>
                  <a:pt x="2381" y="0"/>
                </a:cubicBezTo>
                <a:close/>
              </a:path>
            </a:pathLst>
          </a:custGeom>
          <a:solidFill>
            <a:schemeClr val="bg1"/>
          </a:solidFill>
          <a:ln w="12700" cap="sq">
            <a:solidFill>
              <a:srgbClr val="0065BD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Gerade Verbindung 18"/>
          <p:cNvCxnSpPr/>
          <p:nvPr userDrawn="1"/>
        </p:nvCxnSpPr>
        <p:spPr>
          <a:xfrm flipH="1">
            <a:off x="216000" y="6606000"/>
            <a:ext cx="8712000" cy="0"/>
          </a:xfrm>
          <a:prstGeom prst="line">
            <a:avLst/>
          </a:prstGeom>
          <a:ln w="12700">
            <a:solidFill>
              <a:srgbClr val="0065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uppieren 19"/>
          <p:cNvGrpSpPr/>
          <p:nvPr userDrawn="1"/>
        </p:nvGrpSpPr>
        <p:grpSpPr>
          <a:xfrm>
            <a:off x="288000" y="6228359"/>
            <a:ext cx="443542" cy="432000"/>
            <a:chOff x="295457" y="6228359"/>
            <a:chExt cx="443542" cy="432000"/>
          </a:xfrm>
        </p:grpSpPr>
        <p:sp>
          <p:nvSpPr>
            <p:cNvPr id="21" name="Parallelogramm 20"/>
            <p:cNvSpPr/>
            <p:nvPr userDrawn="1"/>
          </p:nvSpPr>
          <p:spPr>
            <a:xfrm>
              <a:off x="295457" y="6228359"/>
              <a:ext cx="105801" cy="432000"/>
            </a:xfrm>
            <a:prstGeom prst="parallelogram">
              <a:avLst>
                <a:gd name="adj" fmla="val 54229"/>
              </a:avLst>
            </a:prstGeom>
            <a:solidFill>
              <a:schemeClr val="bg1"/>
            </a:solidFill>
            <a:ln w="12700" cap="sq">
              <a:solidFill>
                <a:srgbClr val="0065BD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Parallelogramm 21"/>
            <p:cNvSpPr/>
            <p:nvPr userDrawn="1"/>
          </p:nvSpPr>
          <p:spPr>
            <a:xfrm>
              <a:off x="372577" y="6228359"/>
              <a:ext cx="146494" cy="432000"/>
            </a:xfrm>
            <a:prstGeom prst="parallelogram">
              <a:avLst>
                <a:gd name="adj" fmla="val 38988"/>
              </a:avLst>
            </a:prstGeom>
            <a:solidFill>
              <a:schemeClr val="bg1"/>
            </a:solidFill>
            <a:ln w="12700" cap="sq">
              <a:solidFill>
                <a:srgbClr val="0065BD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ihandform 22"/>
            <p:cNvSpPr/>
            <p:nvPr userDrawn="1"/>
          </p:nvSpPr>
          <p:spPr>
            <a:xfrm>
              <a:off x="489751" y="6228359"/>
              <a:ext cx="249248" cy="431999"/>
            </a:xfrm>
            <a:custGeom>
              <a:avLst/>
              <a:gdLst>
                <a:gd name="connsiteX0" fmla="*/ 245269 w 1102519"/>
                <a:gd name="connsiteY0" fmla="*/ 0 h 1897856"/>
                <a:gd name="connsiteX1" fmla="*/ 742950 w 1102519"/>
                <a:gd name="connsiteY1" fmla="*/ 0 h 1897856"/>
                <a:gd name="connsiteX2" fmla="*/ 1102519 w 1102519"/>
                <a:gd name="connsiteY2" fmla="*/ 947737 h 1897856"/>
                <a:gd name="connsiteX3" fmla="*/ 509588 w 1102519"/>
                <a:gd name="connsiteY3" fmla="*/ 1897856 h 1897856"/>
                <a:gd name="connsiteX4" fmla="*/ 0 w 1102519"/>
                <a:gd name="connsiteY4" fmla="*/ 1897856 h 1897856"/>
                <a:gd name="connsiteX5" fmla="*/ 245269 w 1102519"/>
                <a:gd name="connsiteY5" fmla="*/ 0 h 1897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2519" h="1897856">
                  <a:moveTo>
                    <a:pt x="245269" y="0"/>
                  </a:moveTo>
                  <a:lnTo>
                    <a:pt x="742950" y="0"/>
                  </a:lnTo>
                  <a:lnTo>
                    <a:pt x="1102519" y="947737"/>
                  </a:lnTo>
                  <a:lnTo>
                    <a:pt x="509588" y="1897856"/>
                  </a:lnTo>
                  <a:lnTo>
                    <a:pt x="0" y="1897856"/>
                  </a:lnTo>
                  <a:lnTo>
                    <a:pt x="245269" y="0"/>
                  </a:lnTo>
                  <a:close/>
                </a:path>
              </a:pathLst>
            </a:custGeom>
            <a:solidFill>
              <a:schemeClr val="bg1"/>
            </a:solidFill>
            <a:ln w="12700" cap="sq">
              <a:solidFill>
                <a:srgbClr val="0065BD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Foliennummernplatzhalter 5"/>
          <p:cNvSpPr txBox="1">
            <a:spLocks/>
          </p:cNvSpPr>
          <p:nvPr userDrawn="1"/>
        </p:nvSpPr>
        <p:spPr>
          <a:xfrm>
            <a:off x="828000" y="6390000"/>
            <a:ext cx="21600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5B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Product Development</a:t>
            </a:r>
            <a:endParaRPr kumimoji="0" lang="de-DE" sz="1000" b="0" i="0" u="none" strike="noStrike" kern="1200" cap="none" spc="0" normalizeH="0" baseline="0" noProof="0" dirty="0" smtClean="0">
              <a:ln>
                <a:noFill/>
              </a:ln>
              <a:solidFill>
                <a:srgbClr val="0065B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7" name="Foliennummernplatzhalter 5"/>
          <p:cNvSpPr txBox="1">
            <a:spLocks/>
          </p:cNvSpPr>
          <p:nvPr userDrawn="1"/>
        </p:nvSpPr>
        <p:spPr>
          <a:xfrm>
            <a:off x="5976000" y="6390000"/>
            <a:ext cx="21600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5B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Technische Universität München</a:t>
            </a:r>
            <a:endParaRPr kumimoji="0" lang="de-DE" sz="1000" b="0" i="0" u="none" strike="noStrike" kern="1200" cap="none" spc="0" normalizeH="0" baseline="0" noProof="0" dirty="0" smtClean="0">
              <a:ln>
                <a:noFill/>
              </a:ln>
              <a:solidFill>
                <a:srgbClr val="0065B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360000" y="1043999"/>
            <a:ext cx="8424000" cy="496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50" r:id="rId2"/>
    <p:sldLayoutId id="2147483652" r:id="rId3"/>
    <p:sldLayoutId id="2147483660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tabLst/>
        <a:defRPr lang="en-US" sz="2200" b="1" i="0" kern="1200" noProof="0" dirty="0">
          <a:solidFill>
            <a:srgbClr val="0065BD"/>
          </a:solidFill>
          <a:latin typeface="+mj-lt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tabLst>
          <a:tab pos="182563" algn="l"/>
        </a:tabLst>
        <a:defRPr lang="en-US" sz="1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–"/>
        <a:defRPr lang="en-US" sz="1800" kern="1200" noProof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628650" indent="-18415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»"/>
        <a:defRPr lang="en-US" sz="1800" kern="1200" noProof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898525" indent="-269875" algn="l" defTabSz="914400" rtl="0" eaLnBrk="1" latinLnBrk="0" hangingPunct="1">
        <a:spcBef>
          <a:spcPts val="600"/>
        </a:spcBef>
        <a:buClr>
          <a:schemeClr val="tx1"/>
        </a:buClr>
        <a:buFont typeface="Wingdings" pitchFamily="2" charset="2"/>
        <a:buChar char="Ø"/>
        <a:defRPr lang="en-US" sz="1800" kern="1200" noProof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1168400" indent="-269875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˃"/>
        <a:defRPr lang="en-US" sz="1800" kern="1200" noProof="0" dirty="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hollauer@pe.mw.tum.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Towards a meta-model for the description of the sociotechnical perspective on Product-Service Systems</a:t>
            </a:r>
            <a:r>
              <a:rPr lang="de-DE" dirty="0"/>
              <a:t/>
            </a:r>
            <a:br>
              <a:rPr lang="de-DE" dirty="0"/>
            </a:br>
            <a:endParaRPr lang="en-US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Christoph </a:t>
            </a:r>
            <a:r>
              <a:rPr lang="en-US" dirty="0" smtClean="0"/>
              <a:t>Hollauer, </a:t>
            </a:r>
            <a:r>
              <a:rPr lang="en-US" dirty="0">
                <a:solidFill>
                  <a:schemeClr val="tx2"/>
                </a:solidFill>
              </a:rPr>
              <a:t>Julian </a:t>
            </a:r>
            <a:r>
              <a:rPr lang="en-US" dirty="0" smtClean="0">
                <a:solidFill>
                  <a:schemeClr val="tx2"/>
                </a:solidFill>
              </a:rPr>
              <a:t>Wilberg</a:t>
            </a:r>
            <a:r>
              <a:rPr lang="en-US" dirty="0" smtClean="0"/>
              <a:t>, </a:t>
            </a:r>
            <a:r>
              <a:rPr lang="en-US" dirty="0"/>
              <a:t>Sebastian </a:t>
            </a:r>
            <a:r>
              <a:rPr lang="en-US" dirty="0" smtClean="0"/>
              <a:t>Maisenbacher, </a:t>
            </a:r>
            <a:r>
              <a:rPr lang="en-US" dirty="0"/>
              <a:t>Mayada </a:t>
            </a:r>
            <a:r>
              <a:rPr lang="en-US" dirty="0" smtClean="0"/>
              <a:t>Omer</a:t>
            </a:r>
            <a:endParaRPr lang="de-DE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270051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Model </a:t>
            </a:r>
            <a:r>
              <a:rPr lang="de-DE" dirty="0" err="1"/>
              <a:t>A</a:t>
            </a:r>
            <a:r>
              <a:rPr lang="de-DE" dirty="0" err="1" smtClean="0"/>
              <a:t>bstraction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683568" y="1484784"/>
            <a:ext cx="3762418" cy="4248695"/>
          </a:xfrm>
          <a:prstGeom prst="roundRect">
            <a:avLst>
              <a:gd name="adj" fmla="val 11903"/>
            </a:avLst>
          </a:prstGeom>
          <a:ln w="127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b="1" dirty="0" err="1" smtClean="0"/>
              <a:t>Concrete</a:t>
            </a:r>
            <a:r>
              <a:rPr lang="de-DE" b="1" dirty="0" smtClean="0"/>
              <a:t> Models</a:t>
            </a:r>
            <a:endParaRPr lang="de-DE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4698014" y="1484784"/>
            <a:ext cx="3762418" cy="4248695"/>
          </a:xfrm>
          <a:prstGeom prst="roundRect">
            <a:avLst>
              <a:gd name="adj" fmla="val 11903"/>
            </a:avLst>
          </a:prstGeom>
          <a:ln w="127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b="1" dirty="0" smtClean="0"/>
              <a:t>Metamodel Elements</a:t>
            </a:r>
            <a:endParaRPr lang="de-DE" b="1" dirty="0"/>
          </a:p>
        </p:txBody>
      </p:sp>
      <p:sp>
        <p:nvSpPr>
          <p:cNvPr id="11" name="Abgerundetes Rechteck 10"/>
          <p:cNvSpPr/>
          <p:nvPr/>
        </p:nvSpPr>
        <p:spPr>
          <a:xfrm>
            <a:off x="904528" y="2133080"/>
            <a:ext cx="1944328" cy="407820"/>
          </a:xfrm>
          <a:prstGeom prst="roundRect">
            <a:avLst>
              <a:gd name="adj" fmla="val 11903"/>
            </a:avLst>
          </a:prstGeom>
          <a:ln w="127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Bike Frame Supplier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5220072" y="3501008"/>
            <a:ext cx="972164" cy="407820"/>
          </a:xfrm>
          <a:prstGeom prst="roundRect">
            <a:avLst>
              <a:gd name="adj" fmla="val 11903"/>
            </a:avLst>
          </a:prstGeom>
          <a:ln w="127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ysClr val="windowText" lastClr="000000"/>
                </a:solidFill>
              </a:rPr>
              <a:t>Supplier</a:t>
            </a:r>
            <a:endParaRPr lang="en-US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899592" y="3284984"/>
            <a:ext cx="1944328" cy="407820"/>
          </a:xfrm>
          <a:prstGeom prst="roundRect">
            <a:avLst>
              <a:gd name="adj" fmla="val 11903"/>
            </a:avLst>
          </a:prstGeom>
          <a:ln w="127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Insurance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691680" y="4036121"/>
            <a:ext cx="1944328" cy="407820"/>
          </a:xfrm>
          <a:prstGeom prst="roundRect">
            <a:avLst>
              <a:gd name="adj" fmla="val 11903"/>
            </a:avLst>
          </a:prstGeom>
          <a:ln w="127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Bike Station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1691680" y="4650801"/>
            <a:ext cx="1944328" cy="583466"/>
          </a:xfrm>
          <a:prstGeom prst="roundRect">
            <a:avLst>
              <a:gd name="adj" fmla="val 11903"/>
            </a:avLst>
          </a:prstGeom>
          <a:ln w="127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Bike Maintenance Truck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8" name="Pfeil nach rechts 17"/>
          <p:cNvSpPr/>
          <p:nvPr/>
        </p:nvSpPr>
        <p:spPr>
          <a:xfrm>
            <a:off x="4211960" y="2781151"/>
            <a:ext cx="857563" cy="174419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19" name="Abgerundetes Rechteck 18"/>
          <p:cNvSpPr/>
          <p:nvPr/>
        </p:nvSpPr>
        <p:spPr>
          <a:xfrm>
            <a:off x="6239183" y="2780928"/>
            <a:ext cx="1429161" cy="553412"/>
          </a:xfrm>
          <a:prstGeom prst="roundRect">
            <a:avLst>
              <a:gd name="adj" fmla="val 11903"/>
            </a:avLst>
          </a:prstGeom>
          <a:ln w="127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ysClr val="windowText" lastClr="000000"/>
                </a:solidFill>
              </a:rPr>
              <a:t>Operations</a:t>
            </a:r>
            <a:endParaRPr lang="en-US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2051608" y="2636912"/>
            <a:ext cx="1944328" cy="509625"/>
          </a:xfrm>
          <a:prstGeom prst="roundRect">
            <a:avLst>
              <a:gd name="adj" fmla="val 11903"/>
            </a:avLst>
          </a:prstGeom>
          <a:ln w="127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Bike Frame Manufacturing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1" name="Abgerundetes Rechteck 20"/>
          <p:cNvSpPr/>
          <p:nvPr/>
        </p:nvSpPr>
        <p:spPr>
          <a:xfrm>
            <a:off x="6311191" y="4149080"/>
            <a:ext cx="1429161" cy="553412"/>
          </a:xfrm>
          <a:prstGeom prst="roundRect">
            <a:avLst>
              <a:gd name="adj" fmla="val 11903"/>
            </a:avLst>
          </a:prstGeom>
          <a:ln w="127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ysClr val="windowText" lastClr="000000"/>
                </a:solidFill>
              </a:rPr>
              <a:t>Infrastructure Element</a:t>
            </a:r>
            <a:endParaRPr lang="en-US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23" name="Abgerundetes Rechteck 22"/>
          <p:cNvSpPr/>
          <p:nvPr/>
        </p:nvSpPr>
        <p:spPr>
          <a:xfrm>
            <a:off x="5015047" y="2072169"/>
            <a:ext cx="1429161" cy="553412"/>
          </a:xfrm>
          <a:prstGeom prst="roundRect">
            <a:avLst>
              <a:gd name="adj" fmla="val 11903"/>
            </a:avLst>
          </a:prstGeom>
          <a:ln w="127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ysClr val="windowText" lastClr="000000"/>
                </a:solidFill>
              </a:rPr>
              <a:t>Supply Chain</a:t>
            </a:r>
            <a:endParaRPr lang="en-US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1592613" y="5486562"/>
            <a:ext cx="1944328" cy="583466"/>
          </a:xfrm>
          <a:prstGeom prst="roundRect">
            <a:avLst>
              <a:gd name="adj" fmla="val 11903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SysML 1.3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" name="Abgerundetes Rechteck 24"/>
          <p:cNvSpPr/>
          <p:nvPr/>
        </p:nvSpPr>
        <p:spPr>
          <a:xfrm>
            <a:off x="5607059" y="5486562"/>
            <a:ext cx="1944328" cy="583466"/>
          </a:xfrm>
          <a:prstGeom prst="roundRect">
            <a:avLst>
              <a:gd name="adj" fmla="val 11903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Implementation-neutral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20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3" t="7512" r="38809" b="69862"/>
          <a:stretch/>
        </p:blipFill>
        <p:spPr>
          <a:xfrm>
            <a:off x="1836143" y="1844824"/>
            <a:ext cx="5471714" cy="3546482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Conceptual</a:t>
            </a:r>
            <a:r>
              <a:rPr lang="de-DE" dirty="0" smtClean="0"/>
              <a:t> </a:t>
            </a:r>
            <a:r>
              <a:rPr lang="de-DE" dirty="0" err="1" smtClean="0"/>
              <a:t>representation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metamodel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629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1041239"/>
            <a:ext cx="4954296" cy="5052057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Metamodel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sociotechnical</a:t>
            </a:r>
            <a:r>
              <a:rPr lang="de-DE" dirty="0"/>
              <a:t> </a:t>
            </a:r>
            <a:r>
              <a:rPr lang="de-DE" dirty="0" err="1"/>
              <a:t>perspective</a:t>
            </a:r>
            <a:r>
              <a:rPr lang="de-DE" dirty="0"/>
              <a:t> on PSS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60001" y="1196752"/>
            <a:ext cx="3419912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563" indent="-182563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182563" algn="l"/>
              </a:tabLst>
              <a:defRPr lang="en-US" noProof="0" dirty="0" smtClean="0"/>
            </a:lvl1pPr>
            <a:lvl2pPr marL="444500" indent="-261938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–"/>
              <a:defRPr lang="en-US" noProof="0" dirty="0" smtClean="0">
                <a:cs typeface="Arial" pitchFamily="34" charset="0"/>
              </a:defRPr>
            </a:lvl2pPr>
            <a:lvl3pPr marL="628650" indent="-1841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lang="en-US" noProof="0" dirty="0" smtClean="0">
                <a:cs typeface="Arial" pitchFamily="34" charset="0"/>
              </a:defRPr>
            </a:lvl3pPr>
            <a:lvl4pPr marL="898525" indent="-269875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Ø"/>
              <a:defRPr lang="en-US" noProof="0" dirty="0" smtClean="0">
                <a:cs typeface="Arial" pitchFamily="34" charset="0"/>
              </a:defRPr>
            </a:lvl4pPr>
            <a:lvl5pPr marL="1168400" indent="-269875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˃"/>
              <a:defRPr lang="en-US" noProof="0" dirty="0"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 smtClean="0"/>
              <a:t>Class diagram</a:t>
            </a:r>
          </a:p>
          <a:p>
            <a:pPr lvl="1"/>
            <a:r>
              <a:rPr lang="en-US" dirty="0" smtClean="0"/>
              <a:t>Abstract classes in italics</a:t>
            </a:r>
          </a:p>
          <a:p>
            <a:pPr lvl="1"/>
            <a:r>
              <a:rPr lang="en-US" dirty="0" smtClean="0"/>
              <a:t>Edges: Flows between elements</a:t>
            </a:r>
          </a:p>
          <a:p>
            <a:pPr lvl="1"/>
            <a:r>
              <a:rPr lang="en-US" dirty="0" smtClean="0"/>
              <a:t>Nodes: Elements of STS</a:t>
            </a:r>
          </a:p>
          <a:p>
            <a:r>
              <a:rPr lang="en-US" dirty="0" smtClean="0"/>
              <a:t>Design platform elements</a:t>
            </a:r>
          </a:p>
          <a:p>
            <a:pPr lvl="1"/>
            <a:r>
              <a:rPr lang="en-US" dirty="0" smtClean="0"/>
              <a:t>Technical elements</a:t>
            </a:r>
          </a:p>
          <a:p>
            <a:pPr lvl="1"/>
            <a:r>
              <a:rPr lang="en-US" dirty="0" smtClean="0"/>
              <a:t>Social elements/ subsystems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656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Metamodel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sociotechnical</a:t>
            </a:r>
            <a:r>
              <a:rPr lang="de-DE" dirty="0"/>
              <a:t> </a:t>
            </a:r>
            <a:r>
              <a:rPr lang="de-DE" dirty="0" err="1"/>
              <a:t>perspective</a:t>
            </a:r>
            <a:r>
              <a:rPr lang="de-DE" dirty="0"/>
              <a:t> on PSS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0275" y="1368231"/>
            <a:ext cx="3378149" cy="4365025"/>
          </a:xfrm>
          <a:prstGeom prst="rect">
            <a:avLst/>
          </a:prstGeom>
        </p:spPr>
      </p:pic>
      <p:sp>
        <p:nvSpPr>
          <p:cNvPr id="6" name="Inhaltsplatzhalter 1"/>
          <p:cNvSpPr txBox="1">
            <a:spLocks/>
          </p:cNvSpPr>
          <p:nvPr/>
        </p:nvSpPr>
        <p:spPr>
          <a:xfrm>
            <a:off x="1792363" y="5390465"/>
            <a:ext cx="5559272" cy="368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563" indent="-182563" algn="l" defTabSz="914400" rtl="0" eaLnBrk="1" latinLnBrk="0" hangingPunct="1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182563" algn="l"/>
              </a:tabLst>
              <a:defRPr lang="en-US" sz="18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4500" indent="-261938" algn="l" defTabSz="914400" rtl="0" eaLnBrk="1" latinLnBrk="0" hangingPunct="1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–"/>
              <a:defRPr lang="en-US" sz="18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28650" indent="-184150" algn="l" defTabSz="914400" rtl="0" eaLnBrk="1" latinLnBrk="0" hangingPunct="1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lang="en-US" sz="18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898525" indent="-269875" algn="l" defTabSz="914400" rtl="0" eaLnBrk="1" latinLnBrk="0" hangingPunct="1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Ø"/>
              <a:defRPr lang="en-US" sz="18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168400" indent="-269875" algn="l" defTabSz="914400" rtl="0" eaLnBrk="1" latinLnBrk="0" hangingPunct="1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˃"/>
              <a:defRPr lang="en-US" sz="1800" kern="1200" noProof="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360001" y="1196752"/>
            <a:ext cx="3419912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563" indent="-182563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182563" algn="l"/>
              </a:tabLst>
              <a:defRPr lang="en-US" noProof="0" dirty="0" smtClean="0"/>
            </a:lvl1pPr>
            <a:lvl2pPr marL="444500" indent="-261938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–"/>
              <a:defRPr lang="en-US" noProof="0" dirty="0" smtClean="0">
                <a:cs typeface="Arial" pitchFamily="34" charset="0"/>
              </a:defRPr>
            </a:lvl2pPr>
            <a:lvl3pPr marL="628650" indent="-1841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lang="en-US" noProof="0" dirty="0" smtClean="0">
                <a:cs typeface="Arial" pitchFamily="34" charset="0"/>
              </a:defRPr>
            </a:lvl3pPr>
            <a:lvl4pPr marL="898525" indent="-269875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Ø"/>
              <a:defRPr lang="en-US" noProof="0" dirty="0" smtClean="0">
                <a:cs typeface="Arial" pitchFamily="34" charset="0"/>
              </a:defRPr>
            </a:lvl4pPr>
            <a:lvl5pPr marL="1168400" indent="-269875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˃"/>
              <a:defRPr lang="en-US" noProof="0" dirty="0"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 smtClean="0"/>
              <a:t>Hierarchical deconstruction and description of social subsystems</a:t>
            </a:r>
          </a:p>
          <a:p>
            <a:r>
              <a:rPr lang="en-US" dirty="0" smtClean="0"/>
              <a:t>Description of relationships between PSS elements and STS elements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07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2440345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Complexity-based approach for stakeholder analysis (MDM and procedural model): Procedural model and tools</a:t>
            </a:r>
          </a:p>
          <a:p>
            <a:pPr lvl="1"/>
            <a:r>
              <a:rPr lang="en-US" dirty="0" smtClean="0"/>
              <a:t>Literature-based checklists of stakeholder groups and –types</a:t>
            </a:r>
          </a:p>
          <a:p>
            <a:pPr lvl="1"/>
            <a:r>
              <a:rPr lang="en-US" dirty="0" smtClean="0"/>
              <a:t>Checklist of generic stakeholder interests (25 items)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Results</a:t>
            </a:r>
            <a:endParaRPr lang="en-US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528185"/>
              </p:ext>
            </p:extLst>
          </p:nvPr>
        </p:nvGraphicFramePr>
        <p:xfrm>
          <a:off x="2627784" y="3715839"/>
          <a:ext cx="6025795" cy="2443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5159"/>
                <a:gridCol w="1205159"/>
                <a:gridCol w="1205159"/>
                <a:gridCol w="1205159"/>
                <a:gridCol w="120515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/>
                        <a:t>MDM</a:t>
                      </a:r>
                      <a:endParaRPr lang="en-US" sz="14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noProof="0" dirty="0" smtClean="0"/>
                        <a:t>Stakeholder</a:t>
                      </a:r>
                      <a:endParaRPr lang="en-US" sz="1400" b="1" noProof="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noProof="0" dirty="0" smtClean="0"/>
                        <a:t>Stakeholder Groups</a:t>
                      </a:r>
                      <a:endParaRPr lang="en-US" sz="1400" b="1" noProof="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noProof="0" dirty="0" smtClean="0"/>
                        <a:t>Stakeholder Types</a:t>
                      </a:r>
                      <a:endParaRPr lang="en-US" sz="1400" b="1" noProof="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noProof="0" dirty="0" smtClean="0"/>
                        <a:t>Interests</a:t>
                      </a:r>
                      <a:endParaRPr lang="en-US" sz="1400" b="1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noProof="0" dirty="0" smtClean="0"/>
                        <a:t>Stakeholder</a:t>
                      </a:r>
                      <a:endParaRPr lang="en-US" sz="1400" b="1" noProof="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Is part of</a:t>
                      </a:r>
                      <a:endParaRPr lang="en-US" sz="1400" noProof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Is part of</a:t>
                      </a:r>
                      <a:endParaRPr lang="en-US" sz="1400" noProof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Has</a:t>
                      </a:r>
                      <a:endParaRPr lang="en-US" sz="1400" noProof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noProof="0" dirty="0" smtClean="0"/>
                        <a:t>Stakeholder</a:t>
                      </a:r>
                      <a:r>
                        <a:rPr lang="en-US" sz="1400" b="1" baseline="0" noProof="0" dirty="0" smtClean="0"/>
                        <a:t> Groups</a:t>
                      </a:r>
                      <a:endParaRPr lang="en-US" sz="1400" b="1" noProof="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Has</a:t>
                      </a:r>
                      <a:r>
                        <a:rPr lang="en-US" sz="1400" baseline="0" noProof="0" dirty="0" smtClean="0"/>
                        <a:t> relation to</a:t>
                      </a:r>
                      <a:endParaRPr lang="en-US" sz="1400" noProof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Has relation to</a:t>
                      </a:r>
                      <a:endParaRPr lang="en-US" sz="1400" noProof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(has)</a:t>
                      </a:r>
                      <a:endParaRPr lang="en-US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noProof="0" dirty="0" smtClean="0"/>
                        <a:t>Stakeholder Types</a:t>
                      </a:r>
                      <a:endParaRPr lang="en-US" sz="1400" b="1" noProof="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Has relation to</a:t>
                      </a:r>
                      <a:endParaRPr lang="en-US" sz="1400" noProof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Has relation</a:t>
                      </a:r>
                      <a:r>
                        <a:rPr lang="en-US" sz="1400" baseline="0" noProof="0" dirty="0" smtClean="0"/>
                        <a:t> to</a:t>
                      </a:r>
                      <a:endParaRPr lang="en-US" sz="1400" noProof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(has)</a:t>
                      </a:r>
                      <a:endParaRPr lang="en-US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noProof="0" dirty="0" smtClean="0"/>
                        <a:t>Interests</a:t>
                      </a:r>
                      <a:endParaRPr lang="en-US" sz="14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Conflicts with</a:t>
                      </a:r>
                      <a:endParaRPr lang="en-US" sz="1400" noProof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hteck 6"/>
          <p:cNvSpPr/>
          <p:nvPr/>
        </p:nvSpPr>
        <p:spPr>
          <a:xfrm>
            <a:off x="6284400" y="2337149"/>
            <a:ext cx="1743984" cy="109185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84138" indent="-84138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</a:rPr>
              <a:t>Customers</a:t>
            </a:r>
          </a:p>
          <a:p>
            <a:pPr marL="84138" indent="-84138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</a:rPr>
              <a:t>Organizations</a:t>
            </a:r>
          </a:p>
          <a:p>
            <a:pPr marL="84138" indent="-84138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</a:rPr>
              <a:t>Management</a:t>
            </a:r>
          </a:p>
          <a:p>
            <a:pPr marL="84138" indent="-84138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</a:rPr>
              <a:t>Public and Media</a:t>
            </a:r>
          </a:p>
          <a:p>
            <a:pPr marL="84138" indent="-84138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</a:rPr>
              <a:t>Etc.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Nach links gekrümmter Pfeil 7"/>
          <p:cNvSpPr/>
          <p:nvPr/>
        </p:nvSpPr>
        <p:spPr>
          <a:xfrm>
            <a:off x="7380312" y="3284984"/>
            <a:ext cx="648072" cy="792088"/>
          </a:xfrm>
          <a:prstGeom prst="curved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137486" y="2780928"/>
            <a:ext cx="1442605" cy="15852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4138" indent="-84138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</a:rPr>
              <a:t>primary</a:t>
            </a:r>
          </a:p>
          <a:p>
            <a:pPr marL="84138" indent="-84138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</a:rPr>
              <a:t>secondary</a:t>
            </a:r>
          </a:p>
          <a:p>
            <a:pPr marL="84138" indent="-84138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</a:rPr>
              <a:t>external</a:t>
            </a:r>
          </a:p>
          <a:p>
            <a:pPr marL="84138" indent="-84138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</a:rPr>
              <a:t>internal </a:t>
            </a:r>
          </a:p>
          <a:p>
            <a:pPr marL="84138" indent="-84138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</a:rPr>
              <a:t>key</a:t>
            </a:r>
          </a:p>
          <a:p>
            <a:pPr marL="84138" indent="-84138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</a:rPr>
              <a:t>Undecided</a:t>
            </a:r>
          </a:p>
          <a:p>
            <a:pPr marL="84138" indent="-84138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</a:rPr>
              <a:t>Etc.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Nach rechts gekrümmter Pfeil 9"/>
          <p:cNvSpPr/>
          <p:nvPr/>
        </p:nvSpPr>
        <p:spPr>
          <a:xfrm rot="20487434">
            <a:off x="1680084" y="4275936"/>
            <a:ext cx="948334" cy="922157"/>
          </a:xfrm>
          <a:custGeom>
            <a:avLst/>
            <a:gdLst>
              <a:gd name="connsiteX0" fmla="*/ 0 w 936104"/>
              <a:gd name="connsiteY0" fmla="*/ 324879 h 1008112"/>
              <a:gd name="connsiteX1" fmla="*/ 687568 w 936104"/>
              <a:gd name="connsiteY1" fmla="*/ 638098 h 1008112"/>
              <a:gd name="connsiteX2" fmla="*/ 687568 w 936104"/>
              <a:gd name="connsiteY2" fmla="*/ 513769 h 1008112"/>
              <a:gd name="connsiteX3" fmla="*/ 936104 w 936104"/>
              <a:gd name="connsiteY3" fmla="*/ 766770 h 1008112"/>
              <a:gd name="connsiteX4" fmla="*/ 687568 w 936104"/>
              <a:gd name="connsiteY4" fmla="*/ 996452 h 1008112"/>
              <a:gd name="connsiteX5" fmla="*/ 687568 w 936104"/>
              <a:gd name="connsiteY5" fmla="*/ 872124 h 1008112"/>
              <a:gd name="connsiteX6" fmla="*/ 0 w 936104"/>
              <a:gd name="connsiteY6" fmla="*/ 558905 h 1008112"/>
              <a:gd name="connsiteX7" fmla="*/ 0 w 936104"/>
              <a:gd name="connsiteY7" fmla="*/ 324879 h 1008112"/>
              <a:gd name="connsiteX0" fmla="*/ 936104 w 936104"/>
              <a:gd name="connsiteY0" fmla="*/ 234026 h 1008112"/>
              <a:gd name="connsiteX1" fmla="*/ 62826 w 936104"/>
              <a:gd name="connsiteY1" fmla="*/ 441892 h 1008112"/>
              <a:gd name="connsiteX2" fmla="*/ 590951 w 936104"/>
              <a:gd name="connsiteY2" fmla="*/ 22890 h 1008112"/>
              <a:gd name="connsiteX3" fmla="*/ 936104 w 936104"/>
              <a:gd name="connsiteY3" fmla="*/ 0 h 1008112"/>
              <a:gd name="connsiteX4" fmla="*/ 936104 w 936104"/>
              <a:gd name="connsiteY4" fmla="*/ 234026 h 1008112"/>
              <a:gd name="connsiteX0" fmla="*/ 0 w 936104"/>
              <a:gd name="connsiteY0" fmla="*/ 324879 h 1008112"/>
              <a:gd name="connsiteX1" fmla="*/ 687568 w 936104"/>
              <a:gd name="connsiteY1" fmla="*/ 638098 h 1008112"/>
              <a:gd name="connsiteX2" fmla="*/ 687568 w 936104"/>
              <a:gd name="connsiteY2" fmla="*/ 513769 h 1008112"/>
              <a:gd name="connsiteX3" fmla="*/ 936104 w 936104"/>
              <a:gd name="connsiteY3" fmla="*/ 766770 h 1008112"/>
              <a:gd name="connsiteX4" fmla="*/ 687568 w 936104"/>
              <a:gd name="connsiteY4" fmla="*/ 996452 h 1008112"/>
              <a:gd name="connsiteX5" fmla="*/ 687568 w 936104"/>
              <a:gd name="connsiteY5" fmla="*/ 872124 h 1008112"/>
              <a:gd name="connsiteX6" fmla="*/ 0 w 936104"/>
              <a:gd name="connsiteY6" fmla="*/ 558905 h 1008112"/>
              <a:gd name="connsiteX7" fmla="*/ 0 w 936104"/>
              <a:gd name="connsiteY7" fmla="*/ 324879 h 1008112"/>
              <a:gd name="connsiteX8" fmla="*/ 936104 w 936104"/>
              <a:gd name="connsiteY8" fmla="*/ 0 h 1008112"/>
              <a:gd name="connsiteX9" fmla="*/ 936104 w 936104"/>
              <a:gd name="connsiteY9" fmla="*/ 234026 h 1008112"/>
              <a:gd name="connsiteX10" fmla="*/ 62826 w 936104"/>
              <a:gd name="connsiteY10" fmla="*/ 441892 h 1008112"/>
              <a:gd name="connsiteX0" fmla="*/ 176021 w 1112125"/>
              <a:gd name="connsiteY0" fmla="*/ 324879 h 996452"/>
              <a:gd name="connsiteX1" fmla="*/ 863589 w 1112125"/>
              <a:gd name="connsiteY1" fmla="*/ 638098 h 996452"/>
              <a:gd name="connsiteX2" fmla="*/ 863589 w 1112125"/>
              <a:gd name="connsiteY2" fmla="*/ 513769 h 996452"/>
              <a:gd name="connsiteX3" fmla="*/ 1112125 w 1112125"/>
              <a:gd name="connsiteY3" fmla="*/ 766770 h 996452"/>
              <a:gd name="connsiteX4" fmla="*/ 863589 w 1112125"/>
              <a:gd name="connsiteY4" fmla="*/ 996452 h 996452"/>
              <a:gd name="connsiteX5" fmla="*/ 863589 w 1112125"/>
              <a:gd name="connsiteY5" fmla="*/ 872124 h 996452"/>
              <a:gd name="connsiteX6" fmla="*/ 176021 w 1112125"/>
              <a:gd name="connsiteY6" fmla="*/ 558905 h 996452"/>
              <a:gd name="connsiteX7" fmla="*/ 176021 w 1112125"/>
              <a:gd name="connsiteY7" fmla="*/ 324879 h 996452"/>
              <a:gd name="connsiteX0" fmla="*/ 1112125 w 1112125"/>
              <a:gd name="connsiteY0" fmla="*/ 234026 h 996452"/>
              <a:gd name="connsiteX1" fmla="*/ 238847 w 1112125"/>
              <a:gd name="connsiteY1" fmla="*/ 441892 h 996452"/>
              <a:gd name="connsiteX2" fmla="*/ 271672 w 1112125"/>
              <a:gd name="connsiteY2" fmla="*/ 129570 h 996452"/>
              <a:gd name="connsiteX3" fmla="*/ 1112125 w 1112125"/>
              <a:gd name="connsiteY3" fmla="*/ 0 h 996452"/>
              <a:gd name="connsiteX4" fmla="*/ 1112125 w 1112125"/>
              <a:gd name="connsiteY4" fmla="*/ 234026 h 996452"/>
              <a:gd name="connsiteX0" fmla="*/ 176021 w 1112125"/>
              <a:gd name="connsiteY0" fmla="*/ 324879 h 996452"/>
              <a:gd name="connsiteX1" fmla="*/ 863589 w 1112125"/>
              <a:gd name="connsiteY1" fmla="*/ 638098 h 996452"/>
              <a:gd name="connsiteX2" fmla="*/ 863589 w 1112125"/>
              <a:gd name="connsiteY2" fmla="*/ 513769 h 996452"/>
              <a:gd name="connsiteX3" fmla="*/ 1112125 w 1112125"/>
              <a:gd name="connsiteY3" fmla="*/ 766770 h 996452"/>
              <a:gd name="connsiteX4" fmla="*/ 863589 w 1112125"/>
              <a:gd name="connsiteY4" fmla="*/ 996452 h 996452"/>
              <a:gd name="connsiteX5" fmla="*/ 863589 w 1112125"/>
              <a:gd name="connsiteY5" fmla="*/ 872124 h 996452"/>
              <a:gd name="connsiteX6" fmla="*/ 176021 w 1112125"/>
              <a:gd name="connsiteY6" fmla="*/ 558905 h 996452"/>
              <a:gd name="connsiteX7" fmla="*/ 176021 w 1112125"/>
              <a:gd name="connsiteY7" fmla="*/ 324879 h 996452"/>
              <a:gd name="connsiteX8" fmla="*/ 1112125 w 1112125"/>
              <a:gd name="connsiteY8" fmla="*/ 0 h 996452"/>
              <a:gd name="connsiteX9" fmla="*/ 1112125 w 1112125"/>
              <a:gd name="connsiteY9" fmla="*/ 234026 h 996452"/>
              <a:gd name="connsiteX10" fmla="*/ 238847 w 1112125"/>
              <a:gd name="connsiteY10" fmla="*/ 441892 h 996452"/>
              <a:gd name="connsiteX0" fmla="*/ 11188 w 947292"/>
              <a:gd name="connsiteY0" fmla="*/ 324879 h 996452"/>
              <a:gd name="connsiteX1" fmla="*/ 698756 w 947292"/>
              <a:gd name="connsiteY1" fmla="*/ 638098 h 996452"/>
              <a:gd name="connsiteX2" fmla="*/ 698756 w 947292"/>
              <a:gd name="connsiteY2" fmla="*/ 513769 h 996452"/>
              <a:gd name="connsiteX3" fmla="*/ 947292 w 947292"/>
              <a:gd name="connsiteY3" fmla="*/ 766770 h 996452"/>
              <a:gd name="connsiteX4" fmla="*/ 698756 w 947292"/>
              <a:gd name="connsiteY4" fmla="*/ 996452 h 996452"/>
              <a:gd name="connsiteX5" fmla="*/ 698756 w 947292"/>
              <a:gd name="connsiteY5" fmla="*/ 872124 h 996452"/>
              <a:gd name="connsiteX6" fmla="*/ 11188 w 947292"/>
              <a:gd name="connsiteY6" fmla="*/ 558905 h 996452"/>
              <a:gd name="connsiteX7" fmla="*/ 11188 w 947292"/>
              <a:gd name="connsiteY7" fmla="*/ 324879 h 996452"/>
              <a:gd name="connsiteX0" fmla="*/ 947292 w 947292"/>
              <a:gd name="connsiteY0" fmla="*/ 234026 h 996452"/>
              <a:gd name="connsiteX1" fmla="*/ 74014 w 947292"/>
              <a:gd name="connsiteY1" fmla="*/ 441892 h 996452"/>
              <a:gd name="connsiteX2" fmla="*/ 106839 w 947292"/>
              <a:gd name="connsiteY2" fmla="*/ 129570 h 996452"/>
              <a:gd name="connsiteX3" fmla="*/ 947292 w 947292"/>
              <a:gd name="connsiteY3" fmla="*/ 0 h 996452"/>
              <a:gd name="connsiteX4" fmla="*/ 947292 w 947292"/>
              <a:gd name="connsiteY4" fmla="*/ 234026 h 996452"/>
              <a:gd name="connsiteX0" fmla="*/ 11188 w 947292"/>
              <a:gd name="connsiteY0" fmla="*/ 324879 h 996452"/>
              <a:gd name="connsiteX1" fmla="*/ 698756 w 947292"/>
              <a:gd name="connsiteY1" fmla="*/ 638098 h 996452"/>
              <a:gd name="connsiteX2" fmla="*/ 698756 w 947292"/>
              <a:gd name="connsiteY2" fmla="*/ 513769 h 996452"/>
              <a:gd name="connsiteX3" fmla="*/ 947292 w 947292"/>
              <a:gd name="connsiteY3" fmla="*/ 766770 h 996452"/>
              <a:gd name="connsiteX4" fmla="*/ 698756 w 947292"/>
              <a:gd name="connsiteY4" fmla="*/ 996452 h 996452"/>
              <a:gd name="connsiteX5" fmla="*/ 698756 w 947292"/>
              <a:gd name="connsiteY5" fmla="*/ 872124 h 996452"/>
              <a:gd name="connsiteX6" fmla="*/ 11188 w 947292"/>
              <a:gd name="connsiteY6" fmla="*/ 558905 h 996452"/>
              <a:gd name="connsiteX7" fmla="*/ 11188 w 947292"/>
              <a:gd name="connsiteY7" fmla="*/ 324879 h 996452"/>
              <a:gd name="connsiteX8" fmla="*/ 947292 w 947292"/>
              <a:gd name="connsiteY8" fmla="*/ 0 h 996452"/>
              <a:gd name="connsiteX9" fmla="*/ 947292 w 947292"/>
              <a:gd name="connsiteY9" fmla="*/ 234026 h 996452"/>
              <a:gd name="connsiteX10" fmla="*/ 74014 w 947292"/>
              <a:gd name="connsiteY10" fmla="*/ 441892 h 996452"/>
              <a:gd name="connsiteX0" fmla="*/ 11188 w 947292"/>
              <a:gd name="connsiteY0" fmla="*/ 324879 h 996452"/>
              <a:gd name="connsiteX1" fmla="*/ 698756 w 947292"/>
              <a:gd name="connsiteY1" fmla="*/ 638098 h 996452"/>
              <a:gd name="connsiteX2" fmla="*/ 698756 w 947292"/>
              <a:gd name="connsiteY2" fmla="*/ 513769 h 996452"/>
              <a:gd name="connsiteX3" fmla="*/ 947292 w 947292"/>
              <a:gd name="connsiteY3" fmla="*/ 766770 h 996452"/>
              <a:gd name="connsiteX4" fmla="*/ 698756 w 947292"/>
              <a:gd name="connsiteY4" fmla="*/ 996452 h 996452"/>
              <a:gd name="connsiteX5" fmla="*/ 698756 w 947292"/>
              <a:gd name="connsiteY5" fmla="*/ 872124 h 996452"/>
              <a:gd name="connsiteX6" fmla="*/ 11188 w 947292"/>
              <a:gd name="connsiteY6" fmla="*/ 558905 h 996452"/>
              <a:gd name="connsiteX7" fmla="*/ 11188 w 947292"/>
              <a:gd name="connsiteY7" fmla="*/ 324879 h 996452"/>
              <a:gd name="connsiteX0" fmla="*/ 947292 w 947292"/>
              <a:gd name="connsiteY0" fmla="*/ 234026 h 996452"/>
              <a:gd name="connsiteX1" fmla="*/ 74014 w 947292"/>
              <a:gd name="connsiteY1" fmla="*/ 441892 h 996452"/>
              <a:gd name="connsiteX2" fmla="*/ 106839 w 947292"/>
              <a:gd name="connsiteY2" fmla="*/ 129570 h 996452"/>
              <a:gd name="connsiteX3" fmla="*/ 947292 w 947292"/>
              <a:gd name="connsiteY3" fmla="*/ 0 h 996452"/>
              <a:gd name="connsiteX4" fmla="*/ 947292 w 947292"/>
              <a:gd name="connsiteY4" fmla="*/ 234026 h 996452"/>
              <a:gd name="connsiteX0" fmla="*/ 11188 w 947292"/>
              <a:gd name="connsiteY0" fmla="*/ 324879 h 996452"/>
              <a:gd name="connsiteX1" fmla="*/ 698756 w 947292"/>
              <a:gd name="connsiteY1" fmla="*/ 638098 h 996452"/>
              <a:gd name="connsiteX2" fmla="*/ 698756 w 947292"/>
              <a:gd name="connsiteY2" fmla="*/ 513769 h 996452"/>
              <a:gd name="connsiteX3" fmla="*/ 947292 w 947292"/>
              <a:gd name="connsiteY3" fmla="*/ 766770 h 996452"/>
              <a:gd name="connsiteX4" fmla="*/ 698756 w 947292"/>
              <a:gd name="connsiteY4" fmla="*/ 996452 h 996452"/>
              <a:gd name="connsiteX5" fmla="*/ 698756 w 947292"/>
              <a:gd name="connsiteY5" fmla="*/ 872124 h 996452"/>
              <a:gd name="connsiteX6" fmla="*/ 11188 w 947292"/>
              <a:gd name="connsiteY6" fmla="*/ 558905 h 996452"/>
              <a:gd name="connsiteX7" fmla="*/ 11188 w 947292"/>
              <a:gd name="connsiteY7" fmla="*/ 324879 h 996452"/>
              <a:gd name="connsiteX8" fmla="*/ 436752 w 947292"/>
              <a:gd name="connsiteY8" fmla="*/ 76200 h 996452"/>
              <a:gd name="connsiteX9" fmla="*/ 947292 w 947292"/>
              <a:gd name="connsiteY9" fmla="*/ 234026 h 996452"/>
              <a:gd name="connsiteX10" fmla="*/ 74014 w 947292"/>
              <a:gd name="connsiteY10" fmla="*/ 441892 h 996452"/>
              <a:gd name="connsiteX0" fmla="*/ 11188 w 947292"/>
              <a:gd name="connsiteY0" fmla="*/ 324879 h 996452"/>
              <a:gd name="connsiteX1" fmla="*/ 698756 w 947292"/>
              <a:gd name="connsiteY1" fmla="*/ 638098 h 996452"/>
              <a:gd name="connsiteX2" fmla="*/ 698756 w 947292"/>
              <a:gd name="connsiteY2" fmla="*/ 513769 h 996452"/>
              <a:gd name="connsiteX3" fmla="*/ 947292 w 947292"/>
              <a:gd name="connsiteY3" fmla="*/ 766770 h 996452"/>
              <a:gd name="connsiteX4" fmla="*/ 698756 w 947292"/>
              <a:gd name="connsiteY4" fmla="*/ 996452 h 996452"/>
              <a:gd name="connsiteX5" fmla="*/ 698756 w 947292"/>
              <a:gd name="connsiteY5" fmla="*/ 872124 h 996452"/>
              <a:gd name="connsiteX6" fmla="*/ 11188 w 947292"/>
              <a:gd name="connsiteY6" fmla="*/ 558905 h 996452"/>
              <a:gd name="connsiteX7" fmla="*/ 11188 w 947292"/>
              <a:gd name="connsiteY7" fmla="*/ 324879 h 996452"/>
              <a:gd name="connsiteX0" fmla="*/ 947292 w 947292"/>
              <a:gd name="connsiteY0" fmla="*/ 234026 h 996452"/>
              <a:gd name="connsiteX1" fmla="*/ 74014 w 947292"/>
              <a:gd name="connsiteY1" fmla="*/ 441892 h 996452"/>
              <a:gd name="connsiteX2" fmla="*/ 106839 w 947292"/>
              <a:gd name="connsiteY2" fmla="*/ 129570 h 996452"/>
              <a:gd name="connsiteX3" fmla="*/ 947292 w 947292"/>
              <a:gd name="connsiteY3" fmla="*/ 0 h 996452"/>
              <a:gd name="connsiteX4" fmla="*/ 947292 w 947292"/>
              <a:gd name="connsiteY4" fmla="*/ 234026 h 996452"/>
              <a:gd name="connsiteX0" fmla="*/ 11188 w 947292"/>
              <a:gd name="connsiteY0" fmla="*/ 324879 h 996452"/>
              <a:gd name="connsiteX1" fmla="*/ 698756 w 947292"/>
              <a:gd name="connsiteY1" fmla="*/ 638098 h 996452"/>
              <a:gd name="connsiteX2" fmla="*/ 698756 w 947292"/>
              <a:gd name="connsiteY2" fmla="*/ 513769 h 996452"/>
              <a:gd name="connsiteX3" fmla="*/ 947292 w 947292"/>
              <a:gd name="connsiteY3" fmla="*/ 766770 h 996452"/>
              <a:gd name="connsiteX4" fmla="*/ 698756 w 947292"/>
              <a:gd name="connsiteY4" fmla="*/ 996452 h 996452"/>
              <a:gd name="connsiteX5" fmla="*/ 698756 w 947292"/>
              <a:gd name="connsiteY5" fmla="*/ 872124 h 996452"/>
              <a:gd name="connsiteX6" fmla="*/ 11188 w 947292"/>
              <a:gd name="connsiteY6" fmla="*/ 558905 h 996452"/>
              <a:gd name="connsiteX7" fmla="*/ 11188 w 947292"/>
              <a:gd name="connsiteY7" fmla="*/ 324879 h 996452"/>
              <a:gd name="connsiteX8" fmla="*/ 436752 w 947292"/>
              <a:gd name="connsiteY8" fmla="*/ 76200 h 996452"/>
              <a:gd name="connsiteX9" fmla="*/ 596772 w 947292"/>
              <a:gd name="connsiteY9" fmla="*/ 294986 h 996452"/>
              <a:gd name="connsiteX10" fmla="*/ 74014 w 947292"/>
              <a:gd name="connsiteY10" fmla="*/ 441892 h 996452"/>
              <a:gd name="connsiteX0" fmla="*/ 6243 w 942347"/>
              <a:gd name="connsiteY0" fmla="*/ 324879 h 996452"/>
              <a:gd name="connsiteX1" fmla="*/ 693811 w 942347"/>
              <a:gd name="connsiteY1" fmla="*/ 638098 h 996452"/>
              <a:gd name="connsiteX2" fmla="*/ 693811 w 942347"/>
              <a:gd name="connsiteY2" fmla="*/ 513769 h 996452"/>
              <a:gd name="connsiteX3" fmla="*/ 942347 w 942347"/>
              <a:gd name="connsiteY3" fmla="*/ 766770 h 996452"/>
              <a:gd name="connsiteX4" fmla="*/ 693811 w 942347"/>
              <a:gd name="connsiteY4" fmla="*/ 996452 h 996452"/>
              <a:gd name="connsiteX5" fmla="*/ 693811 w 942347"/>
              <a:gd name="connsiteY5" fmla="*/ 872124 h 996452"/>
              <a:gd name="connsiteX6" fmla="*/ 6243 w 942347"/>
              <a:gd name="connsiteY6" fmla="*/ 558905 h 996452"/>
              <a:gd name="connsiteX7" fmla="*/ 6243 w 942347"/>
              <a:gd name="connsiteY7" fmla="*/ 324879 h 996452"/>
              <a:gd name="connsiteX0" fmla="*/ 942347 w 942347"/>
              <a:gd name="connsiteY0" fmla="*/ 234026 h 996452"/>
              <a:gd name="connsiteX1" fmla="*/ 69069 w 942347"/>
              <a:gd name="connsiteY1" fmla="*/ 441892 h 996452"/>
              <a:gd name="connsiteX2" fmla="*/ 147614 w 942347"/>
              <a:gd name="connsiteY2" fmla="*/ 106710 h 996452"/>
              <a:gd name="connsiteX3" fmla="*/ 942347 w 942347"/>
              <a:gd name="connsiteY3" fmla="*/ 0 h 996452"/>
              <a:gd name="connsiteX4" fmla="*/ 942347 w 942347"/>
              <a:gd name="connsiteY4" fmla="*/ 234026 h 996452"/>
              <a:gd name="connsiteX0" fmla="*/ 6243 w 942347"/>
              <a:gd name="connsiteY0" fmla="*/ 324879 h 996452"/>
              <a:gd name="connsiteX1" fmla="*/ 693811 w 942347"/>
              <a:gd name="connsiteY1" fmla="*/ 638098 h 996452"/>
              <a:gd name="connsiteX2" fmla="*/ 693811 w 942347"/>
              <a:gd name="connsiteY2" fmla="*/ 513769 h 996452"/>
              <a:gd name="connsiteX3" fmla="*/ 942347 w 942347"/>
              <a:gd name="connsiteY3" fmla="*/ 766770 h 996452"/>
              <a:gd name="connsiteX4" fmla="*/ 693811 w 942347"/>
              <a:gd name="connsiteY4" fmla="*/ 996452 h 996452"/>
              <a:gd name="connsiteX5" fmla="*/ 693811 w 942347"/>
              <a:gd name="connsiteY5" fmla="*/ 872124 h 996452"/>
              <a:gd name="connsiteX6" fmla="*/ 6243 w 942347"/>
              <a:gd name="connsiteY6" fmla="*/ 558905 h 996452"/>
              <a:gd name="connsiteX7" fmla="*/ 6243 w 942347"/>
              <a:gd name="connsiteY7" fmla="*/ 324879 h 996452"/>
              <a:gd name="connsiteX8" fmla="*/ 431807 w 942347"/>
              <a:gd name="connsiteY8" fmla="*/ 76200 h 996452"/>
              <a:gd name="connsiteX9" fmla="*/ 591827 w 942347"/>
              <a:gd name="connsiteY9" fmla="*/ 294986 h 996452"/>
              <a:gd name="connsiteX10" fmla="*/ 69069 w 942347"/>
              <a:gd name="connsiteY10" fmla="*/ 441892 h 996452"/>
              <a:gd name="connsiteX0" fmla="*/ 2638 w 938742"/>
              <a:gd name="connsiteY0" fmla="*/ 324879 h 996452"/>
              <a:gd name="connsiteX1" fmla="*/ 690206 w 938742"/>
              <a:gd name="connsiteY1" fmla="*/ 638098 h 996452"/>
              <a:gd name="connsiteX2" fmla="*/ 690206 w 938742"/>
              <a:gd name="connsiteY2" fmla="*/ 513769 h 996452"/>
              <a:gd name="connsiteX3" fmla="*/ 938742 w 938742"/>
              <a:gd name="connsiteY3" fmla="*/ 766770 h 996452"/>
              <a:gd name="connsiteX4" fmla="*/ 690206 w 938742"/>
              <a:gd name="connsiteY4" fmla="*/ 996452 h 996452"/>
              <a:gd name="connsiteX5" fmla="*/ 690206 w 938742"/>
              <a:gd name="connsiteY5" fmla="*/ 872124 h 996452"/>
              <a:gd name="connsiteX6" fmla="*/ 2638 w 938742"/>
              <a:gd name="connsiteY6" fmla="*/ 558905 h 996452"/>
              <a:gd name="connsiteX7" fmla="*/ 2638 w 938742"/>
              <a:gd name="connsiteY7" fmla="*/ 324879 h 996452"/>
              <a:gd name="connsiteX0" fmla="*/ 938742 w 938742"/>
              <a:gd name="connsiteY0" fmla="*/ 234026 h 996452"/>
              <a:gd name="connsiteX1" fmla="*/ 65464 w 938742"/>
              <a:gd name="connsiteY1" fmla="*/ 441892 h 996452"/>
              <a:gd name="connsiteX2" fmla="*/ 144009 w 938742"/>
              <a:gd name="connsiteY2" fmla="*/ 106710 h 996452"/>
              <a:gd name="connsiteX3" fmla="*/ 938742 w 938742"/>
              <a:gd name="connsiteY3" fmla="*/ 0 h 996452"/>
              <a:gd name="connsiteX4" fmla="*/ 938742 w 938742"/>
              <a:gd name="connsiteY4" fmla="*/ 234026 h 996452"/>
              <a:gd name="connsiteX0" fmla="*/ 2638 w 938742"/>
              <a:gd name="connsiteY0" fmla="*/ 324879 h 996452"/>
              <a:gd name="connsiteX1" fmla="*/ 690206 w 938742"/>
              <a:gd name="connsiteY1" fmla="*/ 638098 h 996452"/>
              <a:gd name="connsiteX2" fmla="*/ 690206 w 938742"/>
              <a:gd name="connsiteY2" fmla="*/ 513769 h 996452"/>
              <a:gd name="connsiteX3" fmla="*/ 938742 w 938742"/>
              <a:gd name="connsiteY3" fmla="*/ 766770 h 996452"/>
              <a:gd name="connsiteX4" fmla="*/ 690206 w 938742"/>
              <a:gd name="connsiteY4" fmla="*/ 996452 h 996452"/>
              <a:gd name="connsiteX5" fmla="*/ 690206 w 938742"/>
              <a:gd name="connsiteY5" fmla="*/ 872124 h 996452"/>
              <a:gd name="connsiteX6" fmla="*/ 2638 w 938742"/>
              <a:gd name="connsiteY6" fmla="*/ 558905 h 996452"/>
              <a:gd name="connsiteX7" fmla="*/ 2638 w 938742"/>
              <a:gd name="connsiteY7" fmla="*/ 324879 h 996452"/>
              <a:gd name="connsiteX8" fmla="*/ 428202 w 938742"/>
              <a:gd name="connsiteY8" fmla="*/ 76200 h 996452"/>
              <a:gd name="connsiteX9" fmla="*/ 588222 w 938742"/>
              <a:gd name="connsiteY9" fmla="*/ 294986 h 996452"/>
              <a:gd name="connsiteX10" fmla="*/ 65464 w 938742"/>
              <a:gd name="connsiteY10" fmla="*/ 441892 h 996452"/>
              <a:gd name="connsiteX0" fmla="*/ 2638 w 938742"/>
              <a:gd name="connsiteY0" fmla="*/ 324879 h 996452"/>
              <a:gd name="connsiteX1" fmla="*/ 690206 w 938742"/>
              <a:gd name="connsiteY1" fmla="*/ 638098 h 996452"/>
              <a:gd name="connsiteX2" fmla="*/ 690206 w 938742"/>
              <a:gd name="connsiteY2" fmla="*/ 513769 h 996452"/>
              <a:gd name="connsiteX3" fmla="*/ 938742 w 938742"/>
              <a:gd name="connsiteY3" fmla="*/ 766770 h 996452"/>
              <a:gd name="connsiteX4" fmla="*/ 690206 w 938742"/>
              <a:gd name="connsiteY4" fmla="*/ 996452 h 996452"/>
              <a:gd name="connsiteX5" fmla="*/ 690206 w 938742"/>
              <a:gd name="connsiteY5" fmla="*/ 872124 h 996452"/>
              <a:gd name="connsiteX6" fmla="*/ 2638 w 938742"/>
              <a:gd name="connsiteY6" fmla="*/ 558905 h 996452"/>
              <a:gd name="connsiteX7" fmla="*/ 2638 w 938742"/>
              <a:gd name="connsiteY7" fmla="*/ 324879 h 996452"/>
              <a:gd name="connsiteX0" fmla="*/ 938742 w 938742"/>
              <a:gd name="connsiteY0" fmla="*/ 234026 h 996452"/>
              <a:gd name="connsiteX1" fmla="*/ 65464 w 938742"/>
              <a:gd name="connsiteY1" fmla="*/ 441892 h 996452"/>
              <a:gd name="connsiteX2" fmla="*/ 144009 w 938742"/>
              <a:gd name="connsiteY2" fmla="*/ 106710 h 996452"/>
              <a:gd name="connsiteX3" fmla="*/ 938742 w 938742"/>
              <a:gd name="connsiteY3" fmla="*/ 0 h 996452"/>
              <a:gd name="connsiteX4" fmla="*/ 938742 w 938742"/>
              <a:gd name="connsiteY4" fmla="*/ 234026 h 996452"/>
              <a:gd name="connsiteX0" fmla="*/ 2638 w 938742"/>
              <a:gd name="connsiteY0" fmla="*/ 324879 h 996452"/>
              <a:gd name="connsiteX1" fmla="*/ 690206 w 938742"/>
              <a:gd name="connsiteY1" fmla="*/ 638098 h 996452"/>
              <a:gd name="connsiteX2" fmla="*/ 690206 w 938742"/>
              <a:gd name="connsiteY2" fmla="*/ 513769 h 996452"/>
              <a:gd name="connsiteX3" fmla="*/ 938742 w 938742"/>
              <a:gd name="connsiteY3" fmla="*/ 766770 h 996452"/>
              <a:gd name="connsiteX4" fmla="*/ 690206 w 938742"/>
              <a:gd name="connsiteY4" fmla="*/ 996452 h 996452"/>
              <a:gd name="connsiteX5" fmla="*/ 690206 w 938742"/>
              <a:gd name="connsiteY5" fmla="*/ 872124 h 996452"/>
              <a:gd name="connsiteX6" fmla="*/ 2638 w 938742"/>
              <a:gd name="connsiteY6" fmla="*/ 558905 h 996452"/>
              <a:gd name="connsiteX7" fmla="*/ 2638 w 938742"/>
              <a:gd name="connsiteY7" fmla="*/ 324879 h 996452"/>
              <a:gd name="connsiteX8" fmla="*/ 428202 w 938742"/>
              <a:gd name="connsiteY8" fmla="*/ 76200 h 996452"/>
              <a:gd name="connsiteX9" fmla="*/ 572982 w 938742"/>
              <a:gd name="connsiteY9" fmla="*/ 256886 h 996452"/>
              <a:gd name="connsiteX10" fmla="*/ 65464 w 938742"/>
              <a:gd name="connsiteY10" fmla="*/ 441892 h 996452"/>
              <a:gd name="connsiteX0" fmla="*/ 2638 w 938742"/>
              <a:gd name="connsiteY0" fmla="*/ 324879 h 996452"/>
              <a:gd name="connsiteX1" fmla="*/ 690206 w 938742"/>
              <a:gd name="connsiteY1" fmla="*/ 638098 h 996452"/>
              <a:gd name="connsiteX2" fmla="*/ 690206 w 938742"/>
              <a:gd name="connsiteY2" fmla="*/ 513769 h 996452"/>
              <a:gd name="connsiteX3" fmla="*/ 938742 w 938742"/>
              <a:gd name="connsiteY3" fmla="*/ 766770 h 996452"/>
              <a:gd name="connsiteX4" fmla="*/ 690206 w 938742"/>
              <a:gd name="connsiteY4" fmla="*/ 996452 h 996452"/>
              <a:gd name="connsiteX5" fmla="*/ 690206 w 938742"/>
              <a:gd name="connsiteY5" fmla="*/ 872124 h 996452"/>
              <a:gd name="connsiteX6" fmla="*/ 2638 w 938742"/>
              <a:gd name="connsiteY6" fmla="*/ 558905 h 996452"/>
              <a:gd name="connsiteX7" fmla="*/ 2638 w 938742"/>
              <a:gd name="connsiteY7" fmla="*/ 324879 h 996452"/>
              <a:gd name="connsiteX0" fmla="*/ 938742 w 938742"/>
              <a:gd name="connsiteY0" fmla="*/ 234026 h 996452"/>
              <a:gd name="connsiteX1" fmla="*/ 65464 w 938742"/>
              <a:gd name="connsiteY1" fmla="*/ 441892 h 996452"/>
              <a:gd name="connsiteX2" fmla="*/ 144009 w 938742"/>
              <a:gd name="connsiteY2" fmla="*/ 106710 h 996452"/>
              <a:gd name="connsiteX3" fmla="*/ 938742 w 938742"/>
              <a:gd name="connsiteY3" fmla="*/ 0 h 996452"/>
              <a:gd name="connsiteX4" fmla="*/ 938742 w 938742"/>
              <a:gd name="connsiteY4" fmla="*/ 234026 h 996452"/>
              <a:gd name="connsiteX0" fmla="*/ 2638 w 938742"/>
              <a:gd name="connsiteY0" fmla="*/ 324879 h 996452"/>
              <a:gd name="connsiteX1" fmla="*/ 690206 w 938742"/>
              <a:gd name="connsiteY1" fmla="*/ 638098 h 996452"/>
              <a:gd name="connsiteX2" fmla="*/ 690206 w 938742"/>
              <a:gd name="connsiteY2" fmla="*/ 513769 h 996452"/>
              <a:gd name="connsiteX3" fmla="*/ 938742 w 938742"/>
              <a:gd name="connsiteY3" fmla="*/ 766770 h 996452"/>
              <a:gd name="connsiteX4" fmla="*/ 690206 w 938742"/>
              <a:gd name="connsiteY4" fmla="*/ 996452 h 996452"/>
              <a:gd name="connsiteX5" fmla="*/ 690206 w 938742"/>
              <a:gd name="connsiteY5" fmla="*/ 872124 h 996452"/>
              <a:gd name="connsiteX6" fmla="*/ 2638 w 938742"/>
              <a:gd name="connsiteY6" fmla="*/ 558905 h 996452"/>
              <a:gd name="connsiteX7" fmla="*/ 2638 w 938742"/>
              <a:gd name="connsiteY7" fmla="*/ 324879 h 996452"/>
              <a:gd name="connsiteX8" fmla="*/ 428202 w 938742"/>
              <a:gd name="connsiteY8" fmla="*/ 76200 h 996452"/>
              <a:gd name="connsiteX9" fmla="*/ 572982 w 938742"/>
              <a:gd name="connsiteY9" fmla="*/ 256886 h 996452"/>
              <a:gd name="connsiteX10" fmla="*/ 65464 w 938742"/>
              <a:gd name="connsiteY10" fmla="*/ 441892 h 996452"/>
              <a:gd name="connsiteX0" fmla="*/ 2638 w 938742"/>
              <a:gd name="connsiteY0" fmla="*/ 248679 h 920252"/>
              <a:gd name="connsiteX1" fmla="*/ 690206 w 938742"/>
              <a:gd name="connsiteY1" fmla="*/ 561898 h 920252"/>
              <a:gd name="connsiteX2" fmla="*/ 690206 w 938742"/>
              <a:gd name="connsiteY2" fmla="*/ 437569 h 920252"/>
              <a:gd name="connsiteX3" fmla="*/ 938742 w 938742"/>
              <a:gd name="connsiteY3" fmla="*/ 690570 h 920252"/>
              <a:gd name="connsiteX4" fmla="*/ 690206 w 938742"/>
              <a:gd name="connsiteY4" fmla="*/ 920252 h 920252"/>
              <a:gd name="connsiteX5" fmla="*/ 690206 w 938742"/>
              <a:gd name="connsiteY5" fmla="*/ 795924 h 920252"/>
              <a:gd name="connsiteX6" fmla="*/ 2638 w 938742"/>
              <a:gd name="connsiteY6" fmla="*/ 482705 h 920252"/>
              <a:gd name="connsiteX7" fmla="*/ 2638 w 938742"/>
              <a:gd name="connsiteY7" fmla="*/ 248679 h 920252"/>
              <a:gd name="connsiteX0" fmla="*/ 938742 w 938742"/>
              <a:gd name="connsiteY0" fmla="*/ 157826 h 920252"/>
              <a:gd name="connsiteX1" fmla="*/ 65464 w 938742"/>
              <a:gd name="connsiteY1" fmla="*/ 365692 h 920252"/>
              <a:gd name="connsiteX2" fmla="*/ 144009 w 938742"/>
              <a:gd name="connsiteY2" fmla="*/ 30510 h 920252"/>
              <a:gd name="connsiteX3" fmla="*/ 382482 w 938742"/>
              <a:gd name="connsiteY3" fmla="*/ 7620 h 920252"/>
              <a:gd name="connsiteX4" fmla="*/ 938742 w 938742"/>
              <a:gd name="connsiteY4" fmla="*/ 157826 h 920252"/>
              <a:gd name="connsiteX0" fmla="*/ 2638 w 938742"/>
              <a:gd name="connsiteY0" fmla="*/ 248679 h 920252"/>
              <a:gd name="connsiteX1" fmla="*/ 690206 w 938742"/>
              <a:gd name="connsiteY1" fmla="*/ 561898 h 920252"/>
              <a:gd name="connsiteX2" fmla="*/ 690206 w 938742"/>
              <a:gd name="connsiteY2" fmla="*/ 437569 h 920252"/>
              <a:gd name="connsiteX3" fmla="*/ 938742 w 938742"/>
              <a:gd name="connsiteY3" fmla="*/ 690570 h 920252"/>
              <a:gd name="connsiteX4" fmla="*/ 690206 w 938742"/>
              <a:gd name="connsiteY4" fmla="*/ 920252 h 920252"/>
              <a:gd name="connsiteX5" fmla="*/ 690206 w 938742"/>
              <a:gd name="connsiteY5" fmla="*/ 795924 h 920252"/>
              <a:gd name="connsiteX6" fmla="*/ 2638 w 938742"/>
              <a:gd name="connsiteY6" fmla="*/ 482705 h 920252"/>
              <a:gd name="connsiteX7" fmla="*/ 2638 w 938742"/>
              <a:gd name="connsiteY7" fmla="*/ 248679 h 920252"/>
              <a:gd name="connsiteX8" fmla="*/ 428202 w 938742"/>
              <a:gd name="connsiteY8" fmla="*/ 0 h 920252"/>
              <a:gd name="connsiteX9" fmla="*/ 572982 w 938742"/>
              <a:gd name="connsiteY9" fmla="*/ 180686 h 920252"/>
              <a:gd name="connsiteX10" fmla="*/ 65464 w 938742"/>
              <a:gd name="connsiteY10" fmla="*/ 365692 h 920252"/>
              <a:gd name="connsiteX0" fmla="*/ 2638 w 938742"/>
              <a:gd name="connsiteY0" fmla="*/ 248679 h 920252"/>
              <a:gd name="connsiteX1" fmla="*/ 690206 w 938742"/>
              <a:gd name="connsiteY1" fmla="*/ 561898 h 920252"/>
              <a:gd name="connsiteX2" fmla="*/ 690206 w 938742"/>
              <a:gd name="connsiteY2" fmla="*/ 437569 h 920252"/>
              <a:gd name="connsiteX3" fmla="*/ 938742 w 938742"/>
              <a:gd name="connsiteY3" fmla="*/ 690570 h 920252"/>
              <a:gd name="connsiteX4" fmla="*/ 690206 w 938742"/>
              <a:gd name="connsiteY4" fmla="*/ 920252 h 920252"/>
              <a:gd name="connsiteX5" fmla="*/ 690206 w 938742"/>
              <a:gd name="connsiteY5" fmla="*/ 795924 h 920252"/>
              <a:gd name="connsiteX6" fmla="*/ 2638 w 938742"/>
              <a:gd name="connsiteY6" fmla="*/ 482705 h 920252"/>
              <a:gd name="connsiteX7" fmla="*/ 2638 w 938742"/>
              <a:gd name="connsiteY7" fmla="*/ 248679 h 920252"/>
              <a:gd name="connsiteX0" fmla="*/ 588222 w 938742"/>
              <a:gd name="connsiteY0" fmla="*/ 180686 h 920252"/>
              <a:gd name="connsiteX1" fmla="*/ 65464 w 938742"/>
              <a:gd name="connsiteY1" fmla="*/ 365692 h 920252"/>
              <a:gd name="connsiteX2" fmla="*/ 144009 w 938742"/>
              <a:gd name="connsiteY2" fmla="*/ 30510 h 920252"/>
              <a:gd name="connsiteX3" fmla="*/ 382482 w 938742"/>
              <a:gd name="connsiteY3" fmla="*/ 7620 h 920252"/>
              <a:gd name="connsiteX4" fmla="*/ 588222 w 938742"/>
              <a:gd name="connsiteY4" fmla="*/ 180686 h 920252"/>
              <a:gd name="connsiteX0" fmla="*/ 2638 w 938742"/>
              <a:gd name="connsiteY0" fmla="*/ 248679 h 920252"/>
              <a:gd name="connsiteX1" fmla="*/ 690206 w 938742"/>
              <a:gd name="connsiteY1" fmla="*/ 561898 h 920252"/>
              <a:gd name="connsiteX2" fmla="*/ 690206 w 938742"/>
              <a:gd name="connsiteY2" fmla="*/ 437569 h 920252"/>
              <a:gd name="connsiteX3" fmla="*/ 938742 w 938742"/>
              <a:gd name="connsiteY3" fmla="*/ 690570 h 920252"/>
              <a:gd name="connsiteX4" fmla="*/ 690206 w 938742"/>
              <a:gd name="connsiteY4" fmla="*/ 920252 h 920252"/>
              <a:gd name="connsiteX5" fmla="*/ 690206 w 938742"/>
              <a:gd name="connsiteY5" fmla="*/ 795924 h 920252"/>
              <a:gd name="connsiteX6" fmla="*/ 2638 w 938742"/>
              <a:gd name="connsiteY6" fmla="*/ 482705 h 920252"/>
              <a:gd name="connsiteX7" fmla="*/ 2638 w 938742"/>
              <a:gd name="connsiteY7" fmla="*/ 248679 h 920252"/>
              <a:gd name="connsiteX8" fmla="*/ 428202 w 938742"/>
              <a:gd name="connsiteY8" fmla="*/ 0 h 920252"/>
              <a:gd name="connsiteX9" fmla="*/ 572982 w 938742"/>
              <a:gd name="connsiteY9" fmla="*/ 180686 h 920252"/>
              <a:gd name="connsiteX10" fmla="*/ 65464 w 938742"/>
              <a:gd name="connsiteY10" fmla="*/ 365692 h 920252"/>
              <a:gd name="connsiteX0" fmla="*/ 2638 w 938742"/>
              <a:gd name="connsiteY0" fmla="*/ 248679 h 920252"/>
              <a:gd name="connsiteX1" fmla="*/ 690206 w 938742"/>
              <a:gd name="connsiteY1" fmla="*/ 561898 h 920252"/>
              <a:gd name="connsiteX2" fmla="*/ 690206 w 938742"/>
              <a:gd name="connsiteY2" fmla="*/ 437569 h 920252"/>
              <a:gd name="connsiteX3" fmla="*/ 938742 w 938742"/>
              <a:gd name="connsiteY3" fmla="*/ 690570 h 920252"/>
              <a:gd name="connsiteX4" fmla="*/ 690206 w 938742"/>
              <a:gd name="connsiteY4" fmla="*/ 920252 h 920252"/>
              <a:gd name="connsiteX5" fmla="*/ 690206 w 938742"/>
              <a:gd name="connsiteY5" fmla="*/ 795924 h 920252"/>
              <a:gd name="connsiteX6" fmla="*/ 2638 w 938742"/>
              <a:gd name="connsiteY6" fmla="*/ 482705 h 920252"/>
              <a:gd name="connsiteX7" fmla="*/ 2638 w 938742"/>
              <a:gd name="connsiteY7" fmla="*/ 248679 h 920252"/>
              <a:gd name="connsiteX0" fmla="*/ 588222 w 938742"/>
              <a:gd name="connsiteY0" fmla="*/ 180686 h 920252"/>
              <a:gd name="connsiteX1" fmla="*/ 65464 w 938742"/>
              <a:gd name="connsiteY1" fmla="*/ 365692 h 920252"/>
              <a:gd name="connsiteX2" fmla="*/ 144009 w 938742"/>
              <a:gd name="connsiteY2" fmla="*/ 30510 h 920252"/>
              <a:gd name="connsiteX3" fmla="*/ 382482 w 938742"/>
              <a:gd name="connsiteY3" fmla="*/ 7620 h 920252"/>
              <a:gd name="connsiteX4" fmla="*/ 588222 w 938742"/>
              <a:gd name="connsiteY4" fmla="*/ 180686 h 920252"/>
              <a:gd name="connsiteX0" fmla="*/ 2638 w 938742"/>
              <a:gd name="connsiteY0" fmla="*/ 248679 h 920252"/>
              <a:gd name="connsiteX1" fmla="*/ 690206 w 938742"/>
              <a:gd name="connsiteY1" fmla="*/ 561898 h 920252"/>
              <a:gd name="connsiteX2" fmla="*/ 690206 w 938742"/>
              <a:gd name="connsiteY2" fmla="*/ 437569 h 920252"/>
              <a:gd name="connsiteX3" fmla="*/ 938742 w 938742"/>
              <a:gd name="connsiteY3" fmla="*/ 690570 h 920252"/>
              <a:gd name="connsiteX4" fmla="*/ 690206 w 938742"/>
              <a:gd name="connsiteY4" fmla="*/ 920252 h 920252"/>
              <a:gd name="connsiteX5" fmla="*/ 690206 w 938742"/>
              <a:gd name="connsiteY5" fmla="*/ 795924 h 920252"/>
              <a:gd name="connsiteX6" fmla="*/ 2638 w 938742"/>
              <a:gd name="connsiteY6" fmla="*/ 482705 h 920252"/>
              <a:gd name="connsiteX7" fmla="*/ 2638 w 938742"/>
              <a:gd name="connsiteY7" fmla="*/ 248679 h 920252"/>
              <a:gd name="connsiteX8" fmla="*/ 428202 w 938742"/>
              <a:gd name="connsiteY8" fmla="*/ 0 h 920252"/>
              <a:gd name="connsiteX9" fmla="*/ 572982 w 938742"/>
              <a:gd name="connsiteY9" fmla="*/ 180686 h 920252"/>
              <a:gd name="connsiteX10" fmla="*/ 65464 w 938742"/>
              <a:gd name="connsiteY10" fmla="*/ 365692 h 920252"/>
              <a:gd name="connsiteX0" fmla="*/ 600 w 936704"/>
              <a:gd name="connsiteY0" fmla="*/ 248679 h 920252"/>
              <a:gd name="connsiteX1" fmla="*/ 688168 w 936704"/>
              <a:gd name="connsiteY1" fmla="*/ 561898 h 920252"/>
              <a:gd name="connsiteX2" fmla="*/ 688168 w 936704"/>
              <a:gd name="connsiteY2" fmla="*/ 437569 h 920252"/>
              <a:gd name="connsiteX3" fmla="*/ 936704 w 936704"/>
              <a:gd name="connsiteY3" fmla="*/ 690570 h 920252"/>
              <a:gd name="connsiteX4" fmla="*/ 688168 w 936704"/>
              <a:gd name="connsiteY4" fmla="*/ 920252 h 920252"/>
              <a:gd name="connsiteX5" fmla="*/ 688168 w 936704"/>
              <a:gd name="connsiteY5" fmla="*/ 795924 h 920252"/>
              <a:gd name="connsiteX6" fmla="*/ 600 w 936704"/>
              <a:gd name="connsiteY6" fmla="*/ 482705 h 920252"/>
              <a:gd name="connsiteX7" fmla="*/ 600 w 936704"/>
              <a:gd name="connsiteY7" fmla="*/ 248679 h 920252"/>
              <a:gd name="connsiteX0" fmla="*/ 586184 w 936704"/>
              <a:gd name="connsiteY0" fmla="*/ 180686 h 920252"/>
              <a:gd name="connsiteX1" fmla="*/ 63426 w 936704"/>
              <a:gd name="connsiteY1" fmla="*/ 365692 h 920252"/>
              <a:gd name="connsiteX2" fmla="*/ 154671 w 936704"/>
              <a:gd name="connsiteY2" fmla="*/ 27335 h 920252"/>
              <a:gd name="connsiteX3" fmla="*/ 380444 w 936704"/>
              <a:gd name="connsiteY3" fmla="*/ 7620 h 920252"/>
              <a:gd name="connsiteX4" fmla="*/ 586184 w 936704"/>
              <a:gd name="connsiteY4" fmla="*/ 180686 h 920252"/>
              <a:gd name="connsiteX0" fmla="*/ 600 w 936704"/>
              <a:gd name="connsiteY0" fmla="*/ 248679 h 920252"/>
              <a:gd name="connsiteX1" fmla="*/ 688168 w 936704"/>
              <a:gd name="connsiteY1" fmla="*/ 561898 h 920252"/>
              <a:gd name="connsiteX2" fmla="*/ 688168 w 936704"/>
              <a:gd name="connsiteY2" fmla="*/ 437569 h 920252"/>
              <a:gd name="connsiteX3" fmla="*/ 936704 w 936704"/>
              <a:gd name="connsiteY3" fmla="*/ 690570 h 920252"/>
              <a:gd name="connsiteX4" fmla="*/ 688168 w 936704"/>
              <a:gd name="connsiteY4" fmla="*/ 920252 h 920252"/>
              <a:gd name="connsiteX5" fmla="*/ 688168 w 936704"/>
              <a:gd name="connsiteY5" fmla="*/ 795924 h 920252"/>
              <a:gd name="connsiteX6" fmla="*/ 600 w 936704"/>
              <a:gd name="connsiteY6" fmla="*/ 482705 h 920252"/>
              <a:gd name="connsiteX7" fmla="*/ 600 w 936704"/>
              <a:gd name="connsiteY7" fmla="*/ 248679 h 920252"/>
              <a:gd name="connsiteX8" fmla="*/ 426164 w 936704"/>
              <a:gd name="connsiteY8" fmla="*/ 0 h 920252"/>
              <a:gd name="connsiteX9" fmla="*/ 570944 w 936704"/>
              <a:gd name="connsiteY9" fmla="*/ 180686 h 920252"/>
              <a:gd name="connsiteX10" fmla="*/ 63426 w 936704"/>
              <a:gd name="connsiteY10" fmla="*/ 365692 h 920252"/>
              <a:gd name="connsiteX0" fmla="*/ 600 w 936704"/>
              <a:gd name="connsiteY0" fmla="*/ 250584 h 922157"/>
              <a:gd name="connsiteX1" fmla="*/ 688168 w 936704"/>
              <a:gd name="connsiteY1" fmla="*/ 563803 h 922157"/>
              <a:gd name="connsiteX2" fmla="*/ 688168 w 936704"/>
              <a:gd name="connsiteY2" fmla="*/ 439474 h 922157"/>
              <a:gd name="connsiteX3" fmla="*/ 936704 w 936704"/>
              <a:gd name="connsiteY3" fmla="*/ 692475 h 922157"/>
              <a:gd name="connsiteX4" fmla="*/ 688168 w 936704"/>
              <a:gd name="connsiteY4" fmla="*/ 922157 h 922157"/>
              <a:gd name="connsiteX5" fmla="*/ 688168 w 936704"/>
              <a:gd name="connsiteY5" fmla="*/ 797829 h 922157"/>
              <a:gd name="connsiteX6" fmla="*/ 600 w 936704"/>
              <a:gd name="connsiteY6" fmla="*/ 484610 h 922157"/>
              <a:gd name="connsiteX7" fmla="*/ 600 w 936704"/>
              <a:gd name="connsiteY7" fmla="*/ 250584 h 922157"/>
              <a:gd name="connsiteX0" fmla="*/ 586184 w 936704"/>
              <a:gd name="connsiteY0" fmla="*/ 182591 h 922157"/>
              <a:gd name="connsiteX1" fmla="*/ 63426 w 936704"/>
              <a:gd name="connsiteY1" fmla="*/ 367597 h 922157"/>
              <a:gd name="connsiteX2" fmla="*/ 154671 w 936704"/>
              <a:gd name="connsiteY2" fmla="*/ 29240 h 922157"/>
              <a:gd name="connsiteX3" fmla="*/ 428069 w 936704"/>
              <a:gd name="connsiteY3" fmla="*/ 0 h 922157"/>
              <a:gd name="connsiteX4" fmla="*/ 586184 w 936704"/>
              <a:gd name="connsiteY4" fmla="*/ 182591 h 922157"/>
              <a:gd name="connsiteX0" fmla="*/ 600 w 936704"/>
              <a:gd name="connsiteY0" fmla="*/ 250584 h 922157"/>
              <a:gd name="connsiteX1" fmla="*/ 688168 w 936704"/>
              <a:gd name="connsiteY1" fmla="*/ 563803 h 922157"/>
              <a:gd name="connsiteX2" fmla="*/ 688168 w 936704"/>
              <a:gd name="connsiteY2" fmla="*/ 439474 h 922157"/>
              <a:gd name="connsiteX3" fmla="*/ 936704 w 936704"/>
              <a:gd name="connsiteY3" fmla="*/ 692475 h 922157"/>
              <a:gd name="connsiteX4" fmla="*/ 688168 w 936704"/>
              <a:gd name="connsiteY4" fmla="*/ 922157 h 922157"/>
              <a:gd name="connsiteX5" fmla="*/ 688168 w 936704"/>
              <a:gd name="connsiteY5" fmla="*/ 797829 h 922157"/>
              <a:gd name="connsiteX6" fmla="*/ 600 w 936704"/>
              <a:gd name="connsiteY6" fmla="*/ 484610 h 922157"/>
              <a:gd name="connsiteX7" fmla="*/ 600 w 936704"/>
              <a:gd name="connsiteY7" fmla="*/ 250584 h 922157"/>
              <a:gd name="connsiteX8" fmla="*/ 426164 w 936704"/>
              <a:gd name="connsiteY8" fmla="*/ 1905 h 922157"/>
              <a:gd name="connsiteX9" fmla="*/ 570944 w 936704"/>
              <a:gd name="connsiteY9" fmla="*/ 182591 h 922157"/>
              <a:gd name="connsiteX10" fmla="*/ 63426 w 936704"/>
              <a:gd name="connsiteY10" fmla="*/ 367597 h 922157"/>
              <a:gd name="connsiteX0" fmla="*/ 600 w 936704"/>
              <a:gd name="connsiteY0" fmla="*/ 250584 h 922157"/>
              <a:gd name="connsiteX1" fmla="*/ 688168 w 936704"/>
              <a:gd name="connsiteY1" fmla="*/ 563803 h 922157"/>
              <a:gd name="connsiteX2" fmla="*/ 688168 w 936704"/>
              <a:gd name="connsiteY2" fmla="*/ 439474 h 922157"/>
              <a:gd name="connsiteX3" fmla="*/ 936704 w 936704"/>
              <a:gd name="connsiteY3" fmla="*/ 692475 h 922157"/>
              <a:gd name="connsiteX4" fmla="*/ 688168 w 936704"/>
              <a:gd name="connsiteY4" fmla="*/ 922157 h 922157"/>
              <a:gd name="connsiteX5" fmla="*/ 688168 w 936704"/>
              <a:gd name="connsiteY5" fmla="*/ 797829 h 922157"/>
              <a:gd name="connsiteX6" fmla="*/ 600 w 936704"/>
              <a:gd name="connsiteY6" fmla="*/ 484610 h 922157"/>
              <a:gd name="connsiteX7" fmla="*/ 600 w 936704"/>
              <a:gd name="connsiteY7" fmla="*/ 250584 h 922157"/>
              <a:gd name="connsiteX0" fmla="*/ 586184 w 936704"/>
              <a:gd name="connsiteY0" fmla="*/ 182591 h 922157"/>
              <a:gd name="connsiteX1" fmla="*/ 63426 w 936704"/>
              <a:gd name="connsiteY1" fmla="*/ 367597 h 922157"/>
              <a:gd name="connsiteX2" fmla="*/ 154671 w 936704"/>
              <a:gd name="connsiteY2" fmla="*/ 29240 h 922157"/>
              <a:gd name="connsiteX3" fmla="*/ 428069 w 936704"/>
              <a:gd name="connsiteY3" fmla="*/ 0 h 922157"/>
              <a:gd name="connsiteX4" fmla="*/ 586184 w 936704"/>
              <a:gd name="connsiteY4" fmla="*/ 182591 h 922157"/>
              <a:gd name="connsiteX0" fmla="*/ 600 w 936704"/>
              <a:gd name="connsiteY0" fmla="*/ 250584 h 922157"/>
              <a:gd name="connsiteX1" fmla="*/ 688168 w 936704"/>
              <a:gd name="connsiteY1" fmla="*/ 563803 h 922157"/>
              <a:gd name="connsiteX2" fmla="*/ 688168 w 936704"/>
              <a:gd name="connsiteY2" fmla="*/ 439474 h 922157"/>
              <a:gd name="connsiteX3" fmla="*/ 936704 w 936704"/>
              <a:gd name="connsiteY3" fmla="*/ 692475 h 922157"/>
              <a:gd name="connsiteX4" fmla="*/ 688168 w 936704"/>
              <a:gd name="connsiteY4" fmla="*/ 922157 h 922157"/>
              <a:gd name="connsiteX5" fmla="*/ 688168 w 936704"/>
              <a:gd name="connsiteY5" fmla="*/ 797829 h 922157"/>
              <a:gd name="connsiteX6" fmla="*/ 600 w 936704"/>
              <a:gd name="connsiteY6" fmla="*/ 484610 h 922157"/>
              <a:gd name="connsiteX7" fmla="*/ 600 w 936704"/>
              <a:gd name="connsiteY7" fmla="*/ 250584 h 922157"/>
              <a:gd name="connsiteX8" fmla="*/ 426164 w 936704"/>
              <a:gd name="connsiteY8" fmla="*/ 1905 h 922157"/>
              <a:gd name="connsiteX9" fmla="*/ 570944 w 936704"/>
              <a:gd name="connsiteY9" fmla="*/ 182591 h 922157"/>
              <a:gd name="connsiteX10" fmla="*/ 63426 w 936704"/>
              <a:gd name="connsiteY10" fmla="*/ 367597 h 922157"/>
              <a:gd name="connsiteX0" fmla="*/ 0 w 936104"/>
              <a:gd name="connsiteY0" fmla="*/ 250584 h 922157"/>
              <a:gd name="connsiteX1" fmla="*/ 687568 w 936104"/>
              <a:gd name="connsiteY1" fmla="*/ 563803 h 922157"/>
              <a:gd name="connsiteX2" fmla="*/ 687568 w 936104"/>
              <a:gd name="connsiteY2" fmla="*/ 439474 h 922157"/>
              <a:gd name="connsiteX3" fmla="*/ 936104 w 936104"/>
              <a:gd name="connsiteY3" fmla="*/ 692475 h 922157"/>
              <a:gd name="connsiteX4" fmla="*/ 687568 w 936104"/>
              <a:gd name="connsiteY4" fmla="*/ 922157 h 922157"/>
              <a:gd name="connsiteX5" fmla="*/ 687568 w 936104"/>
              <a:gd name="connsiteY5" fmla="*/ 797829 h 922157"/>
              <a:gd name="connsiteX6" fmla="*/ 0 w 936104"/>
              <a:gd name="connsiteY6" fmla="*/ 484610 h 922157"/>
              <a:gd name="connsiteX7" fmla="*/ 0 w 936104"/>
              <a:gd name="connsiteY7" fmla="*/ 250584 h 922157"/>
              <a:gd name="connsiteX0" fmla="*/ 585584 w 936104"/>
              <a:gd name="connsiteY0" fmla="*/ 182591 h 922157"/>
              <a:gd name="connsiteX1" fmla="*/ 62826 w 936104"/>
              <a:gd name="connsiteY1" fmla="*/ 367597 h 922157"/>
              <a:gd name="connsiteX2" fmla="*/ 182646 w 936104"/>
              <a:gd name="connsiteY2" fmla="*/ 54640 h 922157"/>
              <a:gd name="connsiteX3" fmla="*/ 427469 w 936104"/>
              <a:gd name="connsiteY3" fmla="*/ 0 h 922157"/>
              <a:gd name="connsiteX4" fmla="*/ 585584 w 936104"/>
              <a:gd name="connsiteY4" fmla="*/ 182591 h 922157"/>
              <a:gd name="connsiteX0" fmla="*/ 0 w 936104"/>
              <a:gd name="connsiteY0" fmla="*/ 250584 h 922157"/>
              <a:gd name="connsiteX1" fmla="*/ 687568 w 936104"/>
              <a:gd name="connsiteY1" fmla="*/ 563803 h 922157"/>
              <a:gd name="connsiteX2" fmla="*/ 687568 w 936104"/>
              <a:gd name="connsiteY2" fmla="*/ 439474 h 922157"/>
              <a:gd name="connsiteX3" fmla="*/ 936104 w 936104"/>
              <a:gd name="connsiteY3" fmla="*/ 692475 h 922157"/>
              <a:gd name="connsiteX4" fmla="*/ 687568 w 936104"/>
              <a:gd name="connsiteY4" fmla="*/ 922157 h 922157"/>
              <a:gd name="connsiteX5" fmla="*/ 687568 w 936104"/>
              <a:gd name="connsiteY5" fmla="*/ 797829 h 922157"/>
              <a:gd name="connsiteX6" fmla="*/ 0 w 936104"/>
              <a:gd name="connsiteY6" fmla="*/ 484610 h 922157"/>
              <a:gd name="connsiteX7" fmla="*/ 0 w 936104"/>
              <a:gd name="connsiteY7" fmla="*/ 250584 h 922157"/>
              <a:gd name="connsiteX8" fmla="*/ 425564 w 936104"/>
              <a:gd name="connsiteY8" fmla="*/ 1905 h 922157"/>
              <a:gd name="connsiteX9" fmla="*/ 570344 w 936104"/>
              <a:gd name="connsiteY9" fmla="*/ 182591 h 922157"/>
              <a:gd name="connsiteX10" fmla="*/ 62826 w 936104"/>
              <a:gd name="connsiteY10" fmla="*/ 367597 h 922157"/>
              <a:gd name="connsiteX0" fmla="*/ 12230 w 948334"/>
              <a:gd name="connsiteY0" fmla="*/ 250584 h 922157"/>
              <a:gd name="connsiteX1" fmla="*/ 699798 w 948334"/>
              <a:gd name="connsiteY1" fmla="*/ 563803 h 922157"/>
              <a:gd name="connsiteX2" fmla="*/ 699798 w 948334"/>
              <a:gd name="connsiteY2" fmla="*/ 439474 h 922157"/>
              <a:gd name="connsiteX3" fmla="*/ 948334 w 948334"/>
              <a:gd name="connsiteY3" fmla="*/ 692475 h 922157"/>
              <a:gd name="connsiteX4" fmla="*/ 699798 w 948334"/>
              <a:gd name="connsiteY4" fmla="*/ 922157 h 922157"/>
              <a:gd name="connsiteX5" fmla="*/ 699798 w 948334"/>
              <a:gd name="connsiteY5" fmla="*/ 797829 h 922157"/>
              <a:gd name="connsiteX6" fmla="*/ 12230 w 948334"/>
              <a:gd name="connsiteY6" fmla="*/ 484610 h 922157"/>
              <a:gd name="connsiteX7" fmla="*/ 12230 w 948334"/>
              <a:gd name="connsiteY7" fmla="*/ 250584 h 922157"/>
              <a:gd name="connsiteX0" fmla="*/ 597814 w 948334"/>
              <a:gd name="connsiteY0" fmla="*/ 182591 h 922157"/>
              <a:gd name="connsiteX1" fmla="*/ 75056 w 948334"/>
              <a:gd name="connsiteY1" fmla="*/ 367597 h 922157"/>
              <a:gd name="connsiteX2" fmla="*/ 194876 w 948334"/>
              <a:gd name="connsiteY2" fmla="*/ 54640 h 922157"/>
              <a:gd name="connsiteX3" fmla="*/ 439699 w 948334"/>
              <a:gd name="connsiteY3" fmla="*/ 0 h 922157"/>
              <a:gd name="connsiteX4" fmla="*/ 597814 w 948334"/>
              <a:gd name="connsiteY4" fmla="*/ 182591 h 922157"/>
              <a:gd name="connsiteX0" fmla="*/ 12230 w 948334"/>
              <a:gd name="connsiteY0" fmla="*/ 250584 h 922157"/>
              <a:gd name="connsiteX1" fmla="*/ 699798 w 948334"/>
              <a:gd name="connsiteY1" fmla="*/ 563803 h 922157"/>
              <a:gd name="connsiteX2" fmla="*/ 699798 w 948334"/>
              <a:gd name="connsiteY2" fmla="*/ 439474 h 922157"/>
              <a:gd name="connsiteX3" fmla="*/ 948334 w 948334"/>
              <a:gd name="connsiteY3" fmla="*/ 692475 h 922157"/>
              <a:gd name="connsiteX4" fmla="*/ 699798 w 948334"/>
              <a:gd name="connsiteY4" fmla="*/ 922157 h 922157"/>
              <a:gd name="connsiteX5" fmla="*/ 699798 w 948334"/>
              <a:gd name="connsiteY5" fmla="*/ 797829 h 922157"/>
              <a:gd name="connsiteX6" fmla="*/ 12230 w 948334"/>
              <a:gd name="connsiteY6" fmla="*/ 484610 h 922157"/>
              <a:gd name="connsiteX7" fmla="*/ 12230 w 948334"/>
              <a:gd name="connsiteY7" fmla="*/ 250584 h 922157"/>
              <a:gd name="connsiteX8" fmla="*/ 437794 w 948334"/>
              <a:gd name="connsiteY8" fmla="*/ 1905 h 922157"/>
              <a:gd name="connsiteX9" fmla="*/ 582574 w 948334"/>
              <a:gd name="connsiteY9" fmla="*/ 182591 h 922157"/>
              <a:gd name="connsiteX10" fmla="*/ 75056 w 948334"/>
              <a:gd name="connsiteY10" fmla="*/ 367597 h 922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48334" h="922157" stroke="0" extrusionOk="0">
                <a:moveTo>
                  <a:pt x="12230" y="250584"/>
                </a:moveTo>
                <a:cubicBezTo>
                  <a:pt x="12230" y="396790"/>
                  <a:pt x="293639" y="524986"/>
                  <a:pt x="699798" y="563803"/>
                </a:cubicBezTo>
                <a:lnTo>
                  <a:pt x="699798" y="439474"/>
                </a:lnTo>
                <a:lnTo>
                  <a:pt x="948334" y="692475"/>
                </a:lnTo>
                <a:lnTo>
                  <a:pt x="699798" y="922157"/>
                </a:lnTo>
                <a:lnTo>
                  <a:pt x="699798" y="797829"/>
                </a:lnTo>
                <a:cubicBezTo>
                  <a:pt x="293639" y="759011"/>
                  <a:pt x="12230" y="630816"/>
                  <a:pt x="12230" y="484610"/>
                </a:cubicBezTo>
                <a:lnTo>
                  <a:pt x="12230" y="250584"/>
                </a:lnTo>
                <a:close/>
              </a:path>
              <a:path w="948334" h="922157" fill="darkenLess" stroke="0" extrusionOk="0">
                <a:moveTo>
                  <a:pt x="597814" y="182591"/>
                </a:moveTo>
                <a:cubicBezTo>
                  <a:pt x="241399" y="235931"/>
                  <a:pt x="214406" y="242335"/>
                  <a:pt x="75056" y="367597"/>
                </a:cubicBezTo>
                <a:cubicBezTo>
                  <a:pt x="-109946" y="201298"/>
                  <a:pt x="92703" y="117193"/>
                  <a:pt x="194876" y="54640"/>
                </a:cubicBezTo>
                <a:cubicBezTo>
                  <a:pt x="304732" y="39517"/>
                  <a:pt x="337391" y="25400"/>
                  <a:pt x="439699" y="0"/>
                </a:cubicBezTo>
                <a:lnTo>
                  <a:pt x="597814" y="182591"/>
                </a:lnTo>
                <a:close/>
              </a:path>
              <a:path w="948334" h="922157" fill="none" extrusionOk="0">
                <a:moveTo>
                  <a:pt x="12230" y="250584"/>
                </a:moveTo>
                <a:cubicBezTo>
                  <a:pt x="12230" y="396790"/>
                  <a:pt x="293639" y="524986"/>
                  <a:pt x="699798" y="563803"/>
                </a:cubicBezTo>
                <a:lnTo>
                  <a:pt x="699798" y="439474"/>
                </a:lnTo>
                <a:lnTo>
                  <a:pt x="948334" y="692475"/>
                </a:lnTo>
                <a:lnTo>
                  <a:pt x="699798" y="922157"/>
                </a:lnTo>
                <a:lnTo>
                  <a:pt x="699798" y="797829"/>
                </a:lnTo>
                <a:cubicBezTo>
                  <a:pt x="293639" y="759011"/>
                  <a:pt x="12230" y="630816"/>
                  <a:pt x="12230" y="484610"/>
                </a:cubicBezTo>
                <a:lnTo>
                  <a:pt x="12230" y="250584"/>
                </a:lnTo>
                <a:cubicBezTo>
                  <a:pt x="12230" y="71158"/>
                  <a:pt x="256078" y="47625"/>
                  <a:pt x="437794" y="1905"/>
                </a:cubicBezTo>
                <a:lnTo>
                  <a:pt x="582574" y="182591"/>
                </a:lnTo>
                <a:cubicBezTo>
                  <a:pt x="210919" y="258791"/>
                  <a:pt x="214406" y="242335"/>
                  <a:pt x="75056" y="367597"/>
                </a:cubicBezTo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359999" y="4939751"/>
            <a:ext cx="1921545" cy="11690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Job security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Stable relation-ships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err="1" smtClean="0"/>
              <a:t>Env</a:t>
            </a:r>
            <a:r>
              <a:rPr lang="en-US" sz="1400" b="1" dirty="0" smtClean="0"/>
              <a:t>. Protection</a:t>
            </a:r>
            <a:endParaRPr lang="en-US" sz="1400" b="1" dirty="0"/>
          </a:p>
        </p:txBody>
      </p:sp>
      <p:sp>
        <p:nvSpPr>
          <p:cNvPr id="11" name="Nach rechts gekrümmter Pfeil 9"/>
          <p:cNvSpPr/>
          <p:nvPr/>
        </p:nvSpPr>
        <p:spPr>
          <a:xfrm rot="20487434">
            <a:off x="1883285" y="5882055"/>
            <a:ext cx="836804" cy="716342"/>
          </a:xfrm>
          <a:custGeom>
            <a:avLst/>
            <a:gdLst>
              <a:gd name="connsiteX0" fmla="*/ 0 w 936104"/>
              <a:gd name="connsiteY0" fmla="*/ 324879 h 1008112"/>
              <a:gd name="connsiteX1" fmla="*/ 687568 w 936104"/>
              <a:gd name="connsiteY1" fmla="*/ 638098 h 1008112"/>
              <a:gd name="connsiteX2" fmla="*/ 687568 w 936104"/>
              <a:gd name="connsiteY2" fmla="*/ 513769 h 1008112"/>
              <a:gd name="connsiteX3" fmla="*/ 936104 w 936104"/>
              <a:gd name="connsiteY3" fmla="*/ 766770 h 1008112"/>
              <a:gd name="connsiteX4" fmla="*/ 687568 w 936104"/>
              <a:gd name="connsiteY4" fmla="*/ 996452 h 1008112"/>
              <a:gd name="connsiteX5" fmla="*/ 687568 w 936104"/>
              <a:gd name="connsiteY5" fmla="*/ 872124 h 1008112"/>
              <a:gd name="connsiteX6" fmla="*/ 0 w 936104"/>
              <a:gd name="connsiteY6" fmla="*/ 558905 h 1008112"/>
              <a:gd name="connsiteX7" fmla="*/ 0 w 936104"/>
              <a:gd name="connsiteY7" fmla="*/ 324879 h 1008112"/>
              <a:gd name="connsiteX0" fmla="*/ 936104 w 936104"/>
              <a:gd name="connsiteY0" fmla="*/ 234026 h 1008112"/>
              <a:gd name="connsiteX1" fmla="*/ 62826 w 936104"/>
              <a:gd name="connsiteY1" fmla="*/ 441892 h 1008112"/>
              <a:gd name="connsiteX2" fmla="*/ 590951 w 936104"/>
              <a:gd name="connsiteY2" fmla="*/ 22890 h 1008112"/>
              <a:gd name="connsiteX3" fmla="*/ 936104 w 936104"/>
              <a:gd name="connsiteY3" fmla="*/ 0 h 1008112"/>
              <a:gd name="connsiteX4" fmla="*/ 936104 w 936104"/>
              <a:gd name="connsiteY4" fmla="*/ 234026 h 1008112"/>
              <a:gd name="connsiteX0" fmla="*/ 0 w 936104"/>
              <a:gd name="connsiteY0" fmla="*/ 324879 h 1008112"/>
              <a:gd name="connsiteX1" fmla="*/ 687568 w 936104"/>
              <a:gd name="connsiteY1" fmla="*/ 638098 h 1008112"/>
              <a:gd name="connsiteX2" fmla="*/ 687568 w 936104"/>
              <a:gd name="connsiteY2" fmla="*/ 513769 h 1008112"/>
              <a:gd name="connsiteX3" fmla="*/ 936104 w 936104"/>
              <a:gd name="connsiteY3" fmla="*/ 766770 h 1008112"/>
              <a:gd name="connsiteX4" fmla="*/ 687568 w 936104"/>
              <a:gd name="connsiteY4" fmla="*/ 996452 h 1008112"/>
              <a:gd name="connsiteX5" fmla="*/ 687568 w 936104"/>
              <a:gd name="connsiteY5" fmla="*/ 872124 h 1008112"/>
              <a:gd name="connsiteX6" fmla="*/ 0 w 936104"/>
              <a:gd name="connsiteY6" fmla="*/ 558905 h 1008112"/>
              <a:gd name="connsiteX7" fmla="*/ 0 w 936104"/>
              <a:gd name="connsiteY7" fmla="*/ 324879 h 1008112"/>
              <a:gd name="connsiteX8" fmla="*/ 936104 w 936104"/>
              <a:gd name="connsiteY8" fmla="*/ 0 h 1008112"/>
              <a:gd name="connsiteX9" fmla="*/ 936104 w 936104"/>
              <a:gd name="connsiteY9" fmla="*/ 234026 h 1008112"/>
              <a:gd name="connsiteX10" fmla="*/ 62826 w 936104"/>
              <a:gd name="connsiteY10" fmla="*/ 441892 h 1008112"/>
              <a:gd name="connsiteX0" fmla="*/ 176021 w 1112125"/>
              <a:gd name="connsiteY0" fmla="*/ 324879 h 996452"/>
              <a:gd name="connsiteX1" fmla="*/ 863589 w 1112125"/>
              <a:gd name="connsiteY1" fmla="*/ 638098 h 996452"/>
              <a:gd name="connsiteX2" fmla="*/ 863589 w 1112125"/>
              <a:gd name="connsiteY2" fmla="*/ 513769 h 996452"/>
              <a:gd name="connsiteX3" fmla="*/ 1112125 w 1112125"/>
              <a:gd name="connsiteY3" fmla="*/ 766770 h 996452"/>
              <a:gd name="connsiteX4" fmla="*/ 863589 w 1112125"/>
              <a:gd name="connsiteY4" fmla="*/ 996452 h 996452"/>
              <a:gd name="connsiteX5" fmla="*/ 863589 w 1112125"/>
              <a:gd name="connsiteY5" fmla="*/ 872124 h 996452"/>
              <a:gd name="connsiteX6" fmla="*/ 176021 w 1112125"/>
              <a:gd name="connsiteY6" fmla="*/ 558905 h 996452"/>
              <a:gd name="connsiteX7" fmla="*/ 176021 w 1112125"/>
              <a:gd name="connsiteY7" fmla="*/ 324879 h 996452"/>
              <a:gd name="connsiteX0" fmla="*/ 1112125 w 1112125"/>
              <a:gd name="connsiteY0" fmla="*/ 234026 h 996452"/>
              <a:gd name="connsiteX1" fmla="*/ 238847 w 1112125"/>
              <a:gd name="connsiteY1" fmla="*/ 441892 h 996452"/>
              <a:gd name="connsiteX2" fmla="*/ 271672 w 1112125"/>
              <a:gd name="connsiteY2" fmla="*/ 129570 h 996452"/>
              <a:gd name="connsiteX3" fmla="*/ 1112125 w 1112125"/>
              <a:gd name="connsiteY3" fmla="*/ 0 h 996452"/>
              <a:gd name="connsiteX4" fmla="*/ 1112125 w 1112125"/>
              <a:gd name="connsiteY4" fmla="*/ 234026 h 996452"/>
              <a:gd name="connsiteX0" fmla="*/ 176021 w 1112125"/>
              <a:gd name="connsiteY0" fmla="*/ 324879 h 996452"/>
              <a:gd name="connsiteX1" fmla="*/ 863589 w 1112125"/>
              <a:gd name="connsiteY1" fmla="*/ 638098 h 996452"/>
              <a:gd name="connsiteX2" fmla="*/ 863589 w 1112125"/>
              <a:gd name="connsiteY2" fmla="*/ 513769 h 996452"/>
              <a:gd name="connsiteX3" fmla="*/ 1112125 w 1112125"/>
              <a:gd name="connsiteY3" fmla="*/ 766770 h 996452"/>
              <a:gd name="connsiteX4" fmla="*/ 863589 w 1112125"/>
              <a:gd name="connsiteY4" fmla="*/ 996452 h 996452"/>
              <a:gd name="connsiteX5" fmla="*/ 863589 w 1112125"/>
              <a:gd name="connsiteY5" fmla="*/ 872124 h 996452"/>
              <a:gd name="connsiteX6" fmla="*/ 176021 w 1112125"/>
              <a:gd name="connsiteY6" fmla="*/ 558905 h 996452"/>
              <a:gd name="connsiteX7" fmla="*/ 176021 w 1112125"/>
              <a:gd name="connsiteY7" fmla="*/ 324879 h 996452"/>
              <a:gd name="connsiteX8" fmla="*/ 1112125 w 1112125"/>
              <a:gd name="connsiteY8" fmla="*/ 0 h 996452"/>
              <a:gd name="connsiteX9" fmla="*/ 1112125 w 1112125"/>
              <a:gd name="connsiteY9" fmla="*/ 234026 h 996452"/>
              <a:gd name="connsiteX10" fmla="*/ 238847 w 1112125"/>
              <a:gd name="connsiteY10" fmla="*/ 441892 h 996452"/>
              <a:gd name="connsiteX0" fmla="*/ 11188 w 947292"/>
              <a:gd name="connsiteY0" fmla="*/ 324879 h 996452"/>
              <a:gd name="connsiteX1" fmla="*/ 698756 w 947292"/>
              <a:gd name="connsiteY1" fmla="*/ 638098 h 996452"/>
              <a:gd name="connsiteX2" fmla="*/ 698756 w 947292"/>
              <a:gd name="connsiteY2" fmla="*/ 513769 h 996452"/>
              <a:gd name="connsiteX3" fmla="*/ 947292 w 947292"/>
              <a:gd name="connsiteY3" fmla="*/ 766770 h 996452"/>
              <a:gd name="connsiteX4" fmla="*/ 698756 w 947292"/>
              <a:gd name="connsiteY4" fmla="*/ 996452 h 996452"/>
              <a:gd name="connsiteX5" fmla="*/ 698756 w 947292"/>
              <a:gd name="connsiteY5" fmla="*/ 872124 h 996452"/>
              <a:gd name="connsiteX6" fmla="*/ 11188 w 947292"/>
              <a:gd name="connsiteY6" fmla="*/ 558905 h 996452"/>
              <a:gd name="connsiteX7" fmla="*/ 11188 w 947292"/>
              <a:gd name="connsiteY7" fmla="*/ 324879 h 996452"/>
              <a:gd name="connsiteX0" fmla="*/ 947292 w 947292"/>
              <a:gd name="connsiteY0" fmla="*/ 234026 h 996452"/>
              <a:gd name="connsiteX1" fmla="*/ 74014 w 947292"/>
              <a:gd name="connsiteY1" fmla="*/ 441892 h 996452"/>
              <a:gd name="connsiteX2" fmla="*/ 106839 w 947292"/>
              <a:gd name="connsiteY2" fmla="*/ 129570 h 996452"/>
              <a:gd name="connsiteX3" fmla="*/ 947292 w 947292"/>
              <a:gd name="connsiteY3" fmla="*/ 0 h 996452"/>
              <a:gd name="connsiteX4" fmla="*/ 947292 w 947292"/>
              <a:gd name="connsiteY4" fmla="*/ 234026 h 996452"/>
              <a:gd name="connsiteX0" fmla="*/ 11188 w 947292"/>
              <a:gd name="connsiteY0" fmla="*/ 324879 h 996452"/>
              <a:gd name="connsiteX1" fmla="*/ 698756 w 947292"/>
              <a:gd name="connsiteY1" fmla="*/ 638098 h 996452"/>
              <a:gd name="connsiteX2" fmla="*/ 698756 w 947292"/>
              <a:gd name="connsiteY2" fmla="*/ 513769 h 996452"/>
              <a:gd name="connsiteX3" fmla="*/ 947292 w 947292"/>
              <a:gd name="connsiteY3" fmla="*/ 766770 h 996452"/>
              <a:gd name="connsiteX4" fmla="*/ 698756 w 947292"/>
              <a:gd name="connsiteY4" fmla="*/ 996452 h 996452"/>
              <a:gd name="connsiteX5" fmla="*/ 698756 w 947292"/>
              <a:gd name="connsiteY5" fmla="*/ 872124 h 996452"/>
              <a:gd name="connsiteX6" fmla="*/ 11188 w 947292"/>
              <a:gd name="connsiteY6" fmla="*/ 558905 h 996452"/>
              <a:gd name="connsiteX7" fmla="*/ 11188 w 947292"/>
              <a:gd name="connsiteY7" fmla="*/ 324879 h 996452"/>
              <a:gd name="connsiteX8" fmla="*/ 947292 w 947292"/>
              <a:gd name="connsiteY8" fmla="*/ 0 h 996452"/>
              <a:gd name="connsiteX9" fmla="*/ 947292 w 947292"/>
              <a:gd name="connsiteY9" fmla="*/ 234026 h 996452"/>
              <a:gd name="connsiteX10" fmla="*/ 74014 w 947292"/>
              <a:gd name="connsiteY10" fmla="*/ 441892 h 996452"/>
              <a:gd name="connsiteX0" fmla="*/ 11188 w 947292"/>
              <a:gd name="connsiteY0" fmla="*/ 324879 h 996452"/>
              <a:gd name="connsiteX1" fmla="*/ 698756 w 947292"/>
              <a:gd name="connsiteY1" fmla="*/ 638098 h 996452"/>
              <a:gd name="connsiteX2" fmla="*/ 698756 w 947292"/>
              <a:gd name="connsiteY2" fmla="*/ 513769 h 996452"/>
              <a:gd name="connsiteX3" fmla="*/ 947292 w 947292"/>
              <a:gd name="connsiteY3" fmla="*/ 766770 h 996452"/>
              <a:gd name="connsiteX4" fmla="*/ 698756 w 947292"/>
              <a:gd name="connsiteY4" fmla="*/ 996452 h 996452"/>
              <a:gd name="connsiteX5" fmla="*/ 698756 w 947292"/>
              <a:gd name="connsiteY5" fmla="*/ 872124 h 996452"/>
              <a:gd name="connsiteX6" fmla="*/ 11188 w 947292"/>
              <a:gd name="connsiteY6" fmla="*/ 558905 h 996452"/>
              <a:gd name="connsiteX7" fmla="*/ 11188 w 947292"/>
              <a:gd name="connsiteY7" fmla="*/ 324879 h 996452"/>
              <a:gd name="connsiteX0" fmla="*/ 947292 w 947292"/>
              <a:gd name="connsiteY0" fmla="*/ 234026 h 996452"/>
              <a:gd name="connsiteX1" fmla="*/ 74014 w 947292"/>
              <a:gd name="connsiteY1" fmla="*/ 441892 h 996452"/>
              <a:gd name="connsiteX2" fmla="*/ 106839 w 947292"/>
              <a:gd name="connsiteY2" fmla="*/ 129570 h 996452"/>
              <a:gd name="connsiteX3" fmla="*/ 947292 w 947292"/>
              <a:gd name="connsiteY3" fmla="*/ 0 h 996452"/>
              <a:gd name="connsiteX4" fmla="*/ 947292 w 947292"/>
              <a:gd name="connsiteY4" fmla="*/ 234026 h 996452"/>
              <a:gd name="connsiteX0" fmla="*/ 11188 w 947292"/>
              <a:gd name="connsiteY0" fmla="*/ 324879 h 996452"/>
              <a:gd name="connsiteX1" fmla="*/ 698756 w 947292"/>
              <a:gd name="connsiteY1" fmla="*/ 638098 h 996452"/>
              <a:gd name="connsiteX2" fmla="*/ 698756 w 947292"/>
              <a:gd name="connsiteY2" fmla="*/ 513769 h 996452"/>
              <a:gd name="connsiteX3" fmla="*/ 947292 w 947292"/>
              <a:gd name="connsiteY3" fmla="*/ 766770 h 996452"/>
              <a:gd name="connsiteX4" fmla="*/ 698756 w 947292"/>
              <a:gd name="connsiteY4" fmla="*/ 996452 h 996452"/>
              <a:gd name="connsiteX5" fmla="*/ 698756 w 947292"/>
              <a:gd name="connsiteY5" fmla="*/ 872124 h 996452"/>
              <a:gd name="connsiteX6" fmla="*/ 11188 w 947292"/>
              <a:gd name="connsiteY6" fmla="*/ 558905 h 996452"/>
              <a:gd name="connsiteX7" fmla="*/ 11188 w 947292"/>
              <a:gd name="connsiteY7" fmla="*/ 324879 h 996452"/>
              <a:gd name="connsiteX8" fmla="*/ 436752 w 947292"/>
              <a:gd name="connsiteY8" fmla="*/ 76200 h 996452"/>
              <a:gd name="connsiteX9" fmla="*/ 947292 w 947292"/>
              <a:gd name="connsiteY9" fmla="*/ 234026 h 996452"/>
              <a:gd name="connsiteX10" fmla="*/ 74014 w 947292"/>
              <a:gd name="connsiteY10" fmla="*/ 441892 h 996452"/>
              <a:gd name="connsiteX0" fmla="*/ 11188 w 947292"/>
              <a:gd name="connsiteY0" fmla="*/ 324879 h 996452"/>
              <a:gd name="connsiteX1" fmla="*/ 698756 w 947292"/>
              <a:gd name="connsiteY1" fmla="*/ 638098 h 996452"/>
              <a:gd name="connsiteX2" fmla="*/ 698756 w 947292"/>
              <a:gd name="connsiteY2" fmla="*/ 513769 h 996452"/>
              <a:gd name="connsiteX3" fmla="*/ 947292 w 947292"/>
              <a:gd name="connsiteY3" fmla="*/ 766770 h 996452"/>
              <a:gd name="connsiteX4" fmla="*/ 698756 w 947292"/>
              <a:gd name="connsiteY4" fmla="*/ 996452 h 996452"/>
              <a:gd name="connsiteX5" fmla="*/ 698756 w 947292"/>
              <a:gd name="connsiteY5" fmla="*/ 872124 h 996452"/>
              <a:gd name="connsiteX6" fmla="*/ 11188 w 947292"/>
              <a:gd name="connsiteY6" fmla="*/ 558905 h 996452"/>
              <a:gd name="connsiteX7" fmla="*/ 11188 w 947292"/>
              <a:gd name="connsiteY7" fmla="*/ 324879 h 996452"/>
              <a:gd name="connsiteX0" fmla="*/ 947292 w 947292"/>
              <a:gd name="connsiteY0" fmla="*/ 234026 h 996452"/>
              <a:gd name="connsiteX1" fmla="*/ 74014 w 947292"/>
              <a:gd name="connsiteY1" fmla="*/ 441892 h 996452"/>
              <a:gd name="connsiteX2" fmla="*/ 106839 w 947292"/>
              <a:gd name="connsiteY2" fmla="*/ 129570 h 996452"/>
              <a:gd name="connsiteX3" fmla="*/ 947292 w 947292"/>
              <a:gd name="connsiteY3" fmla="*/ 0 h 996452"/>
              <a:gd name="connsiteX4" fmla="*/ 947292 w 947292"/>
              <a:gd name="connsiteY4" fmla="*/ 234026 h 996452"/>
              <a:gd name="connsiteX0" fmla="*/ 11188 w 947292"/>
              <a:gd name="connsiteY0" fmla="*/ 324879 h 996452"/>
              <a:gd name="connsiteX1" fmla="*/ 698756 w 947292"/>
              <a:gd name="connsiteY1" fmla="*/ 638098 h 996452"/>
              <a:gd name="connsiteX2" fmla="*/ 698756 w 947292"/>
              <a:gd name="connsiteY2" fmla="*/ 513769 h 996452"/>
              <a:gd name="connsiteX3" fmla="*/ 947292 w 947292"/>
              <a:gd name="connsiteY3" fmla="*/ 766770 h 996452"/>
              <a:gd name="connsiteX4" fmla="*/ 698756 w 947292"/>
              <a:gd name="connsiteY4" fmla="*/ 996452 h 996452"/>
              <a:gd name="connsiteX5" fmla="*/ 698756 w 947292"/>
              <a:gd name="connsiteY5" fmla="*/ 872124 h 996452"/>
              <a:gd name="connsiteX6" fmla="*/ 11188 w 947292"/>
              <a:gd name="connsiteY6" fmla="*/ 558905 h 996452"/>
              <a:gd name="connsiteX7" fmla="*/ 11188 w 947292"/>
              <a:gd name="connsiteY7" fmla="*/ 324879 h 996452"/>
              <a:gd name="connsiteX8" fmla="*/ 436752 w 947292"/>
              <a:gd name="connsiteY8" fmla="*/ 76200 h 996452"/>
              <a:gd name="connsiteX9" fmla="*/ 596772 w 947292"/>
              <a:gd name="connsiteY9" fmla="*/ 294986 h 996452"/>
              <a:gd name="connsiteX10" fmla="*/ 74014 w 947292"/>
              <a:gd name="connsiteY10" fmla="*/ 441892 h 996452"/>
              <a:gd name="connsiteX0" fmla="*/ 6243 w 942347"/>
              <a:gd name="connsiteY0" fmla="*/ 324879 h 996452"/>
              <a:gd name="connsiteX1" fmla="*/ 693811 w 942347"/>
              <a:gd name="connsiteY1" fmla="*/ 638098 h 996452"/>
              <a:gd name="connsiteX2" fmla="*/ 693811 w 942347"/>
              <a:gd name="connsiteY2" fmla="*/ 513769 h 996452"/>
              <a:gd name="connsiteX3" fmla="*/ 942347 w 942347"/>
              <a:gd name="connsiteY3" fmla="*/ 766770 h 996452"/>
              <a:gd name="connsiteX4" fmla="*/ 693811 w 942347"/>
              <a:gd name="connsiteY4" fmla="*/ 996452 h 996452"/>
              <a:gd name="connsiteX5" fmla="*/ 693811 w 942347"/>
              <a:gd name="connsiteY5" fmla="*/ 872124 h 996452"/>
              <a:gd name="connsiteX6" fmla="*/ 6243 w 942347"/>
              <a:gd name="connsiteY6" fmla="*/ 558905 h 996452"/>
              <a:gd name="connsiteX7" fmla="*/ 6243 w 942347"/>
              <a:gd name="connsiteY7" fmla="*/ 324879 h 996452"/>
              <a:gd name="connsiteX0" fmla="*/ 942347 w 942347"/>
              <a:gd name="connsiteY0" fmla="*/ 234026 h 996452"/>
              <a:gd name="connsiteX1" fmla="*/ 69069 w 942347"/>
              <a:gd name="connsiteY1" fmla="*/ 441892 h 996452"/>
              <a:gd name="connsiteX2" fmla="*/ 147614 w 942347"/>
              <a:gd name="connsiteY2" fmla="*/ 106710 h 996452"/>
              <a:gd name="connsiteX3" fmla="*/ 942347 w 942347"/>
              <a:gd name="connsiteY3" fmla="*/ 0 h 996452"/>
              <a:gd name="connsiteX4" fmla="*/ 942347 w 942347"/>
              <a:gd name="connsiteY4" fmla="*/ 234026 h 996452"/>
              <a:gd name="connsiteX0" fmla="*/ 6243 w 942347"/>
              <a:gd name="connsiteY0" fmla="*/ 324879 h 996452"/>
              <a:gd name="connsiteX1" fmla="*/ 693811 w 942347"/>
              <a:gd name="connsiteY1" fmla="*/ 638098 h 996452"/>
              <a:gd name="connsiteX2" fmla="*/ 693811 w 942347"/>
              <a:gd name="connsiteY2" fmla="*/ 513769 h 996452"/>
              <a:gd name="connsiteX3" fmla="*/ 942347 w 942347"/>
              <a:gd name="connsiteY3" fmla="*/ 766770 h 996452"/>
              <a:gd name="connsiteX4" fmla="*/ 693811 w 942347"/>
              <a:gd name="connsiteY4" fmla="*/ 996452 h 996452"/>
              <a:gd name="connsiteX5" fmla="*/ 693811 w 942347"/>
              <a:gd name="connsiteY5" fmla="*/ 872124 h 996452"/>
              <a:gd name="connsiteX6" fmla="*/ 6243 w 942347"/>
              <a:gd name="connsiteY6" fmla="*/ 558905 h 996452"/>
              <a:gd name="connsiteX7" fmla="*/ 6243 w 942347"/>
              <a:gd name="connsiteY7" fmla="*/ 324879 h 996452"/>
              <a:gd name="connsiteX8" fmla="*/ 431807 w 942347"/>
              <a:gd name="connsiteY8" fmla="*/ 76200 h 996452"/>
              <a:gd name="connsiteX9" fmla="*/ 591827 w 942347"/>
              <a:gd name="connsiteY9" fmla="*/ 294986 h 996452"/>
              <a:gd name="connsiteX10" fmla="*/ 69069 w 942347"/>
              <a:gd name="connsiteY10" fmla="*/ 441892 h 996452"/>
              <a:gd name="connsiteX0" fmla="*/ 2638 w 938742"/>
              <a:gd name="connsiteY0" fmla="*/ 324879 h 996452"/>
              <a:gd name="connsiteX1" fmla="*/ 690206 w 938742"/>
              <a:gd name="connsiteY1" fmla="*/ 638098 h 996452"/>
              <a:gd name="connsiteX2" fmla="*/ 690206 w 938742"/>
              <a:gd name="connsiteY2" fmla="*/ 513769 h 996452"/>
              <a:gd name="connsiteX3" fmla="*/ 938742 w 938742"/>
              <a:gd name="connsiteY3" fmla="*/ 766770 h 996452"/>
              <a:gd name="connsiteX4" fmla="*/ 690206 w 938742"/>
              <a:gd name="connsiteY4" fmla="*/ 996452 h 996452"/>
              <a:gd name="connsiteX5" fmla="*/ 690206 w 938742"/>
              <a:gd name="connsiteY5" fmla="*/ 872124 h 996452"/>
              <a:gd name="connsiteX6" fmla="*/ 2638 w 938742"/>
              <a:gd name="connsiteY6" fmla="*/ 558905 h 996452"/>
              <a:gd name="connsiteX7" fmla="*/ 2638 w 938742"/>
              <a:gd name="connsiteY7" fmla="*/ 324879 h 996452"/>
              <a:gd name="connsiteX0" fmla="*/ 938742 w 938742"/>
              <a:gd name="connsiteY0" fmla="*/ 234026 h 996452"/>
              <a:gd name="connsiteX1" fmla="*/ 65464 w 938742"/>
              <a:gd name="connsiteY1" fmla="*/ 441892 h 996452"/>
              <a:gd name="connsiteX2" fmla="*/ 144009 w 938742"/>
              <a:gd name="connsiteY2" fmla="*/ 106710 h 996452"/>
              <a:gd name="connsiteX3" fmla="*/ 938742 w 938742"/>
              <a:gd name="connsiteY3" fmla="*/ 0 h 996452"/>
              <a:gd name="connsiteX4" fmla="*/ 938742 w 938742"/>
              <a:gd name="connsiteY4" fmla="*/ 234026 h 996452"/>
              <a:gd name="connsiteX0" fmla="*/ 2638 w 938742"/>
              <a:gd name="connsiteY0" fmla="*/ 324879 h 996452"/>
              <a:gd name="connsiteX1" fmla="*/ 690206 w 938742"/>
              <a:gd name="connsiteY1" fmla="*/ 638098 h 996452"/>
              <a:gd name="connsiteX2" fmla="*/ 690206 w 938742"/>
              <a:gd name="connsiteY2" fmla="*/ 513769 h 996452"/>
              <a:gd name="connsiteX3" fmla="*/ 938742 w 938742"/>
              <a:gd name="connsiteY3" fmla="*/ 766770 h 996452"/>
              <a:gd name="connsiteX4" fmla="*/ 690206 w 938742"/>
              <a:gd name="connsiteY4" fmla="*/ 996452 h 996452"/>
              <a:gd name="connsiteX5" fmla="*/ 690206 w 938742"/>
              <a:gd name="connsiteY5" fmla="*/ 872124 h 996452"/>
              <a:gd name="connsiteX6" fmla="*/ 2638 w 938742"/>
              <a:gd name="connsiteY6" fmla="*/ 558905 h 996452"/>
              <a:gd name="connsiteX7" fmla="*/ 2638 w 938742"/>
              <a:gd name="connsiteY7" fmla="*/ 324879 h 996452"/>
              <a:gd name="connsiteX8" fmla="*/ 428202 w 938742"/>
              <a:gd name="connsiteY8" fmla="*/ 76200 h 996452"/>
              <a:gd name="connsiteX9" fmla="*/ 588222 w 938742"/>
              <a:gd name="connsiteY9" fmla="*/ 294986 h 996452"/>
              <a:gd name="connsiteX10" fmla="*/ 65464 w 938742"/>
              <a:gd name="connsiteY10" fmla="*/ 441892 h 996452"/>
              <a:gd name="connsiteX0" fmla="*/ 2638 w 938742"/>
              <a:gd name="connsiteY0" fmla="*/ 324879 h 996452"/>
              <a:gd name="connsiteX1" fmla="*/ 690206 w 938742"/>
              <a:gd name="connsiteY1" fmla="*/ 638098 h 996452"/>
              <a:gd name="connsiteX2" fmla="*/ 690206 w 938742"/>
              <a:gd name="connsiteY2" fmla="*/ 513769 h 996452"/>
              <a:gd name="connsiteX3" fmla="*/ 938742 w 938742"/>
              <a:gd name="connsiteY3" fmla="*/ 766770 h 996452"/>
              <a:gd name="connsiteX4" fmla="*/ 690206 w 938742"/>
              <a:gd name="connsiteY4" fmla="*/ 996452 h 996452"/>
              <a:gd name="connsiteX5" fmla="*/ 690206 w 938742"/>
              <a:gd name="connsiteY5" fmla="*/ 872124 h 996452"/>
              <a:gd name="connsiteX6" fmla="*/ 2638 w 938742"/>
              <a:gd name="connsiteY6" fmla="*/ 558905 h 996452"/>
              <a:gd name="connsiteX7" fmla="*/ 2638 w 938742"/>
              <a:gd name="connsiteY7" fmla="*/ 324879 h 996452"/>
              <a:gd name="connsiteX0" fmla="*/ 938742 w 938742"/>
              <a:gd name="connsiteY0" fmla="*/ 234026 h 996452"/>
              <a:gd name="connsiteX1" fmla="*/ 65464 w 938742"/>
              <a:gd name="connsiteY1" fmla="*/ 441892 h 996452"/>
              <a:gd name="connsiteX2" fmla="*/ 144009 w 938742"/>
              <a:gd name="connsiteY2" fmla="*/ 106710 h 996452"/>
              <a:gd name="connsiteX3" fmla="*/ 938742 w 938742"/>
              <a:gd name="connsiteY3" fmla="*/ 0 h 996452"/>
              <a:gd name="connsiteX4" fmla="*/ 938742 w 938742"/>
              <a:gd name="connsiteY4" fmla="*/ 234026 h 996452"/>
              <a:gd name="connsiteX0" fmla="*/ 2638 w 938742"/>
              <a:gd name="connsiteY0" fmla="*/ 324879 h 996452"/>
              <a:gd name="connsiteX1" fmla="*/ 690206 w 938742"/>
              <a:gd name="connsiteY1" fmla="*/ 638098 h 996452"/>
              <a:gd name="connsiteX2" fmla="*/ 690206 w 938742"/>
              <a:gd name="connsiteY2" fmla="*/ 513769 h 996452"/>
              <a:gd name="connsiteX3" fmla="*/ 938742 w 938742"/>
              <a:gd name="connsiteY3" fmla="*/ 766770 h 996452"/>
              <a:gd name="connsiteX4" fmla="*/ 690206 w 938742"/>
              <a:gd name="connsiteY4" fmla="*/ 996452 h 996452"/>
              <a:gd name="connsiteX5" fmla="*/ 690206 w 938742"/>
              <a:gd name="connsiteY5" fmla="*/ 872124 h 996452"/>
              <a:gd name="connsiteX6" fmla="*/ 2638 w 938742"/>
              <a:gd name="connsiteY6" fmla="*/ 558905 h 996452"/>
              <a:gd name="connsiteX7" fmla="*/ 2638 w 938742"/>
              <a:gd name="connsiteY7" fmla="*/ 324879 h 996452"/>
              <a:gd name="connsiteX8" fmla="*/ 428202 w 938742"/>
              <a:gd name="connsiteY8" fmla="*/ 76200 h 996452"/>
              <a:gd name="connsiteX9" fmla="*/ 572982 w 938742"/>
              <a:gd name="connsiteY9" fmla="*/ 256886 h 996452"/>
              <a:gd name="connsiteX10" fmla="*/ 65464 w 938742"/>
              <a:gd name="connsiteY10" fmla="*/ 441892 h 996452"/>
              <a:gd name="connsiteX0" fmla="*/ 2638 w 938742"/>
              <a:gd name="connsiteY0" fmla="*/ 324879 h 996452"/>
              <a:gd name="connsiteX1" fmla="*/ 690206 w 938742"/>
              <a:gd name="connsiteY1" fmla="*/ 638098 h 996452"/>
              <a:gd name="connsiteX2" fmla="*/ 690206 w 938742"/>
              <a:gd name="connsiteY2" fmla="*/ 513769 h 996452"/>
              <a:gd name="connsiteX3" fmla="*/ 938742 w 938742"/>
              <a:gd name="connsiteY3" fmla="*/ 766770 h 996452"/>
              <a:gd name="connsiteX4" fmla="*/ 690206 w 938742"/>
              <a:gd name="connsiteY4" fmla="*/ 996452 h 996452"/>
              <a:gd name="connsiteX5" fmla="*/ 690206 w 938742"/>
              <a:gd name="connsiteY5" fmla="*/ 872124 h 996452"/>
              <a:gd name="connsiteX6" fmla="*/ 2638 w 938742"/>
              <a:gd name="connsiteY6" fmla="*/ 558905 h 996452"/>
              <a:gd name="connsiteX7" fmla="*/ 2638 w 938742"/>
              <a:gd name="connsiteY7" fmla="*/ 324879 h 996452"/>
              <a:gd name="connsiteX0" fmla="*/ 938742 w 938742"/>
              <a:gd name="connsiteY0" fmla="*/ 234026 h 996452"/>
              <a:gd name="connsiteX1" fmla="*/ 65464 w 938742"/>
              <a:gd name="connsiteY1" fmla="*/ 441892 h 996452"/>
              <a:gd name="connsiteX2" fmla="*/ 144009 w 938742"/>
              <a:gd name="connsiteY2" fmla="*/ 106710 h 996452"/>
              <a:gd name="connsiteX3" fmla="*/ 938742 w 938742"/>
              <a:gd name="connsiteY3" fmla="*/ 0 h 996452"/>
              <a:gd name="connsiteX4" fmla="*/ 938742 w 938742"/>
              <a:gd name="connsiteY4" fmla="*/ 234026 h 996452"/>
              <a:gd name="connsiteX0" fmla="*/ 2638 w 938742"/>
              <a:gd name="connsiteY0" fmla="*/ 324879 h 996452"/>
              <a:gd name="connsiteX1" fmla="*/ 690206 w 938742"/>
              <a:gd name="connsiteY1" fmla="*/ 638098 h 996452"/>
              <a:gd name="connsiteX2" fmla="*/ 690206 w 938742"/>
              <a:gd name="connsiteY2" fmla="*/ 513769 h 996452"/>
              <a:gd name="connsiteX3" fmla="*/ 938742 w 938742"/>
              <a:gd name="connsiteY3" fmla="*/ 766770 h 996452"/>
              <a:gd name="connsiteX4" fmla="*/ 690206 w 938742"/>
              <a:gd name="connsiteY4" fmla="*/ 996452 h 996452"/>
              <a:gd name="connsiteX5" fmla="*/ 690206 w 938742"/>
              <a:gd name="connsiteY5" fmla="*/ 872124 h 996452"/>
              <a:gd name="connsiteX6" fmla="*/ 2638 w 938742"/>
              <a:gd name="connsiteY6" fmla="*/ 558905 h 996452"/>
              <a:gd name="connsiteX7" fmla="*/ 2638 w 938742"/>
              <a:gd name="connsiteY7" fmla="*/ 324879 h 996452"/>
              <a:gd name="connsiteX8" fmla="*/ 428202 w 938742"/>
              <a:gd name="connsiteY8" fmla="*/ 76200 h 996452"/>
              <a:gd name="connsiteX9" fmla="*/ 572982 w 938742"/>
              <a:gd name="connsiteY9" fmla="*/ 256886 h 996452"/>
              <a:gd name="connsiteX10" fmla="*/ 65464 w 938742"/>
              <a:gd name="connsiteY10" fmla="*/ 441892 h 996452"/>
              <a:gd name="connsiteX0" fmla="*/ 2638 w 938742"/>
              <a:gd name="connsiteY0" fmla="*/ 248679 h 920252"/>
              <a:gd name="connsiteX1" fmla="*/ 690206 w 938742"/>
              <a:gd name="connsiteY1" fmla="*/ 561898 h 920252"/>
              <a:gd name="connsiteX2" fmla="*/ 690206 w 938742"/>
              <a:gd name="connsiteY2" fmla="*/ 437569 h 920252"/>
              <a:gd name="connsiteX3" fmla="*/ 938742 w 938742"/>
              <a:gd name="connsiteY3" fmla="*/ 690570 h 920252"/>
              <a:gd name="connsiteX4" fmla="*/ 690206 w 938742"/>
              <a:gd name="connsiteY4" fmla="*/ 920252 h 920252"/>
              <a:gd name="connsiteX5" fmla="*/ 690206 w 938742"/>
              <a:gd name="connsiteY5" fmla="*/ 795924 h 920252"/>
              <a:gd name="connsiteX6" fmla="*/ 2638 w 938742"/>
              <a:gd name="connsiteY6" fmla="*/ 482705 h 920252"/>
              <a:gd name="connsiteX7" fmla="*/ 2638 w 938742"/>
              <a:gd name="connsiteY7" fmla="*/ 248679 h 920252"/>
              <a:gd name="connsiteX0" fmla="*/ 938742 w 938742"/>
              <a:gd name="connsiteY0" fmla="*/ 157826 h 920252"/>
              <a:gd name="connsiteX1" fmla="*/ 65464 w 938742"/>
              <a:gd name="connsiteY1" fmla="*/ 365692 h 920252"/>
              <a:gd name="connsiteX2" fmla="*/ 144009 w 938742"/>
              <a:gd name="connsiteY2" fmla="*/ 30510 h 920252"/>
              <a:gd name="connsiteX3" fmla="*/ 382482 w 938742"/>
              <a:gd name="connsiteY3" fmla="*/ 7620 h 920252"/>
              <a:gd name="connsiteX4" fmla="*/ 938742 w 938742"/>
              <a:gd name="connsiteY4" fmla="*/ 157826 h 920252"/>
              <a:gd name="connsiteX0" fmla="*/ 2638 w 938742"/>
              <a:gd name="connsiteY0" fmla="*/ 248679 h 920252"/>
              <a:gd name="connsiteX1" fmla="*/ 690206 w 938742"/>
              <a:gd name="connsiteY1" fmla="*/ 561898 h 920252"/>
              <a:gd name="connsiteX2" fmla="*/ 690206 w 938742"/>
              <a:gd name="connsiteY2" fmla="*/ 437569 h 920252"/>
              <a:gd name="connsiteX3" fmla="*/ 938742 w 938742"/>
              <a:gd name="connsiteY3" fmla="*/ 690570 h 920252"/>
              <a:gd name="connsiteX4" fmla="*/ 690206 w 938742"/>
              <a:gd name="connsiteY4" fmla="*/ 920252 h 920252"/>
              <a:gd name="connsiteX5" fmla="*/ 690206 w 938742"/>
              <a:gd name="connsiteY5" fmla="*/ 795924 h 920252"/>
              <a:gd name="connsiteX6" fmla="*/ 2638 w 938742"/>
              <a:gd name="connsiteY6" fmla="*/ 482705 h 920252"/>
              <a:gd name="connsiteX7" fmla="*/ 2638 w 938742"/>
              <a:gd name="connsiteY7" fmla="*/ 248679 h 920252"/>
              <a:gd name="connsiteX8" fmla="*/ 428202 w 938742"/>
              <a:gd name="connsiteY8" fmla="*/ 0 h 920252"/>
              <a:gd name="connsiteX9" fmla="*/ 572982 w 938742"/>
              <a:gd name="connsiteY9" fmla="*/ 180686 h 920252"/>
              <a:gd name="connsiteX10" fmla="*/ 65464 w 938742"/>
              <a:gd name="connsiteY10" fmla="*/ 365692 h 920252"/>
              <a:gd name="connsiteX0" fmla="*/ 2638 w 938742"/>
              <a:gd name="connsiteY0" fmla="*/ 248679 h 920252"/>
              <a:gd name="connsiteX1" fmla="*/ 690206 w 938742"/>
              <a:gd name="connsiteY1" fmla="*/ 561898 h 920252"/>
              <a:gd name="connsiteX2" fmla="*/ 690206 w 938742"/>
              <a:gd name="connsiteY2" fmla="*/ 437569 h 920252"/>
              <a:gd name="connsiteX3" fmla="*/ 938742 w 938742"/>
              <a:gd name="connsiteY3" fmla="*/ 690570 h 920252"/>
              <a:gd name="connsiteX4" fmla="*/ 690206 w 938742"/>
              <a:gd name="connsiteY4" fmla="*/ 920252 h 920252"/>
              <a:gd name="connsiteX5" fmla="*/ 690206 w 938742"/>
              <a:gd name="connsiteY5" fmla="*/ 795924 h 920252"/>
              <a:gd name="connsiteX6" fmla="*/ 2638 w 938742"/>
              <a:gd name="connsiteY6" fmla="*/ 482705 h 920252"/>
              <a:gd name="connsiteX7" fmla="*/ 2638 w 938742"/>
              <a:gd name="connsiteY7" fmla="*/ 248679 h 920252"/>
              <a:gd name="connsiteX0" fmla="*/ 588222 w 938742"/>
              <a:gd name="connsiteY0" fmla="*/ 180686 h 920252"/>
              <a:gd name="connsiteX1" fmla="*/ 65464 w 938742"/>
              <a:gd name="connsiteY1" fmla="*/ 365692 h 920252"/>
              <a:gd name="connsiteX2" fmla="*/ 144009 w 938742"/>
              <a:gd name="connsiteY2" fmla="*/ 30510 h 920252"/>
              <a:gd name="connsiteX3" fmla="*/ 382482 w 938742"/>
              <a:gd name="connsiteY3" fmla="*/ 7620 h 920252"/>
              <a:gd name="connsiteX4" fmla="*/ 588222 w 938742"/>
              <a:gd name="connsiteY4" fmla="*/ 180686 h 920252"/>
              <a:gd name="connsiteX0" fmla="*/ 2638 w 938742"/>
              <a:gd name="connsiteY0" fmla="*/ 248679 h 920252"/>
              <a:gd name="connsiteX1" fmla="*/ 690206 w 938742"/>
              <a:gd name="connsiteY1" fmla="*/ 561898 h 920252"/>
              <a:gd name="connsiteX2" fmla="*/ 690206 w 938742"/>
              <a:gd name="connsiteY2" fmla="*/ 437569 h 920252"/>
              <a:gd name="connsiteX3" fmla="*/ 938742 w 938742"/>
              <a:gd name="connsiteY3" fmla="*/ 690570 h 920252"/>
              <a:gd name="connsiteX4" fmla="*/ 690206 w 938742"/>
              <a:gd name="connsiteY4" fmla="*/ 920252 h 920252"/>
              <a:gd name="connsiteX5" fmla="*/ 690206 w 938742"/>
              <a:gd name="connsiteY5" fmla="*/ 795924 h 920252"/>
              <a:gd name="connsiteX6" fmla="*/ 2638 w 938742"/>
              <a:gd name="connsiteY6" fmla="*/ 482705 h 920252"/>
              <a:gd name="connsiteX7" fmla="*/ 2638 w 938742"/>
              <a:gd name="connsiteY7" fmla="*/ 248679 h 920252"/>
              <a:gd name="connsiteX8" fmla="*/ 428202 w 938742"/>
              <a:gd name="connsiteY8" fmla="*/ 0 h 920252"/>
              <a:gd name="connsiteX9" fmla="*/ 572982 w 938742"/>
              <a:gd name="connsiteY9" fmla="*/ 180686 h 920252"/>
              <a:gd name="connsiteX10" fmla="*/ 65464 w 938742"/>
              <a:gd name="connsiteY10" fmla="*/ 365692 h 920252"/>
              <a:gd name="connsiteX0" fmla="*/ 2638 w 938742"/>
              <a:gd name="connsiteY0" fmla="*/ 248679 h 920252"/>
              <a:gd name="connsiteX1" fmla="*/ 690206 w 938742"/>
              <a:gd name="connsiteY1" fmla="*/ 561898 h 920252"/>
              <a:gd name="connsiteX2" fmla="*/ 690206 w 938742"/>
              <a:gd name="connsiteY2" fmla="*/ 437569 h 920252"/>
              <a:gd name="connsiteX3" fmla="*/ 938742 w 938742"/>
              <a:gd name="connsiteY3" fmla="*/ 690570 h 920252"/>
              <a:gd name="connsiteX4" fmla="*/ 690206 w 938742"/>
              <a:gd name="connsiteY4" fmla="*/ 920252 h 920252"/>
              <a:gd name="connsiteX5" fmla="*/ 690206 w 938742"/>
              <a:gd name="connsiteY5" fmla="*/ 795924 h 920252"/>
              <a:gd name="connsiteX6" fmla="*/ 2638 w 938742"/>
              <a:gd name="connsiteY6" fmla="*/ 482705 h 920252"/>
              <a:gd name="connsiteX7" fmla="*/ 2638 w 938742"/>
              <a:gd name="connsiteY7" fmla="*/ 248679 h 920252"/>
              <a:gd name="connsiteX0" fmla="*/ 588222 w 938742"/>
              <a:gd name="connsiteY0" fmla="*/ 180686 h 920252"/>
              <a:gd name="connsiteX1" fmla="*/ 65464 w 938742"/>
              <a:gd name="connsiteY1" fmla="*/ 365692 h 920252"/>
              <a:gd name="connsiteX2" fmla="*/ 144009 w 938742"/>
              <a:gd name="connsiteY2" fmla="*/ 30510 h 920252"/>
              <a:gd name="connsiteX3" fmla="*/ 382482 w 938742"/>
              <a:gd name="connsiteY3" fmla="*/ 7620 h 920252"/>
              <a:gd name="connsiteX4" fmla="*/ 588222 w 938742"/>
              <a:gd name="connsiteY4" fmla="*/ 180686 h 920252"/>
              <a:gd name="connsiteX0" fmla="*/ 2638 w 938742"/>
              <a:gd name="connsiteY0" fmla="*/ 248679 h 920252"/>
              <a:gd name="connsiteX1" fmla="*/ 690206 w 938742"/>
              <a:gd name="connsiteY1" fmla="*/ 561898 h 920252"/>
              <a:gd name="connsiteX2" fmla="*/ 690206 w 938742"/>
              <a:gd name="connsiteY2" fmla="*/ 437569 h 920252"/>
              <a:gd name="connsiteX3" fmla="*/ 938742 w 938742"/>
              <a:gd name="connsiteY3" fmla="*/ 690570 h 920252"/>
              <a:gd name="connsiteX4" fmla="*/ 690206 w 938742"/>
              <a:gd name="connsiteY4" fmla="*/ 920252 h 920252"/>
              <a:gd name="connsiteX5" fmla="*/ 690206 w 938742"/>
              <a:gd name="connsiteY5" fmla="*/ 795924 h 920252"/>
              <a:gd name="connsiteX6" fmla="*/ 2638 w 938742"/>
              <a:gd name="connsiteY6" fmla="*/ 482705 h 920252"/>
              <a:gd name="connsiteX7" fmla="*/ 2638 w 938742"/>
              <a:gd name="connsiteY7" fmla="*/ 248679 h 920252"/>
              <a:gd name="connsiteX8" fmla="*/ 428202 w 938742"/>
              <a:gd name="connsiteY8" fmla="*/ 0 h 920252"/>
              <a:gd name="connsiteX9" fmla="*/ 572982 w 938742"/>
              <a:gd name="connsiteY9" fmla="*/ 180686 h 920252"/>
              <a:gd name="connsiteX10" fmla="*/ 65464 w 938742"/>
              <a:gd name="connsiteY10" fmla="*/ 365692 h 920252"/>
              <a:gd name="connsiteX0" fmla="*/ 600 w 936704"/>
              <a:gd name="connsiteY0" fmla="*/ 248679 h 920252"/>
              <a:gd name="connsiteX1" fmla="*/ 688168 w 936704"/>
              <a:gd name="connsiteY1" fmla="*/ 561898 h 920252"/>
              <a:gd name="connsiteX2" fmla="*/ 688168 w 936704"/>
              <a:gd name="connsiteY2" fmla="*/ 437569 h 920252"/>
              <a:gd name="connsiteX3" fmla="*/ 936704 w 936704"/>
              <a:gd name="connsiteY3" fmla="*/ 690570 h 920252"/>
              <a:gd name="connsiteX4" fmla="*/ 688168 w 936704"/>
              <a:gd name="connsiteY4" fmla="*/ 920252 h 920252"/>
              <a:gd name="connsiteX5" fmla="*/ 688168 w 936704"/>
              <a:gd name="connsiteY5" fmla="*/ 795924 h 920252"/>
              <a:gd name="connsiteX6" fmla="*/ 600 w 936704"/>
              <a:gd name="connsiteY6" fmla="*/ 482705 h 920252"/>
              <a:gd name="connsiteX7" fmla="*/ 600 w 936704"/>
              <a:gd name="connsiteY7" fmla="*/ 248679 h 920252"/>
              <a:gd name="connsiteX0" fmla="*/ 586184 w 936704"/>
              <a:gd name="connsiteY0" fmla="*/ 180686 h 920252"/>
              <a:gd name="connsiteX1" fmla="*/ 63426 w 936704"/>
              <a:gd name="connsiteY1" fmla="*/ 365692 h 920252"/>
              <a:gd name="connsiteX2" fmla="*/ 154671 w 936704"/>
              <a:gd name="connsiteY2" fmla="*/ 27335 h 920252"/>
              <a:gd name="connsiteX3" fmla="*/ 380444 w 936704"/>
              <a:gd name="connsiteY3" fmla="*/ 7620 h 920252"/>
              <a:gd name="connsiteX4" fmla="*/ 586184 w 936704"/>
              <a:gd name="connsiteY4" fmla="*/ 180686 h 920252"/>
              <a:gd name="connsiteX0" fmla="*/ 600 w 936704"/>
              <a:gd name="connsiteY0" fmla="*/ 248679 h 920252"/>
              <a:gd name="connsiteX1" fmla="*/ 688168 w 936704"/>
              <a:gd name="connsiteY1" fmla="*/ 561898 h 920252"/>
              <a:gd name="connsiteX2" fmla="*/ 688168 w 936704"/>
              <a:gd name="connsiteY2" fmla="*/ 437569 h 920252"/>
              <a:gd name="connsiteX3" fmla="*/ 936704 w 936704"/>
              <a:gd name="connsiteY3" fmla="*/ 690570 h 920252"/>
              <a:gd name="connsiteX4" fmla="*/ 688168 w 936704"/>
              <a:gd name="connsiteY4" fmla="*/ 920252 h 920252"/>
              <a:gd name="connsiteX5" fmla="*/ 688168 w 936704"/>
              <a:gd name="connsiteY5" fmla="*/ 795924 h 920252"/>
              <a:gd name="connsiteX6" fmla="*/ 600 w 936704"/>
              <a:gd name="connsiteY6" fmla="*/ 482705 h 920252"/>
              <a:gd name="connsiteX7" fmla="*/ 600 w 936704"/>
              <a:gd name="connsiteY7" fmla="*/ 248679 h 920252"/>
              <a:gd name="connsiteX8" fmla="*/ 426164 w 936704"/>
              <a:gd name="connsiteY8" fmla="*/ 0 h 920252"/>
              <a:gd name="connsiteX9" fmla="*/ 570944 w 936704"/>
              <a:gd name="connsiteY9" fmla="*/ 180686 h 920252"/>
              <a:gd name="connsiteX10" fmla="*/ 63426 w 936704"/>
              <a:gd name="connsiteY10" fmla="*/ 365692 h 920252"/>
              <a:gd name="connsiteX0" fmla="*/ 600 w 936704"/>
              <a:gd name="connsiteY0" fmla="*/ 250584 h 922157"/>
              <a:gd name="connsiteX1" fmla="*/ 688168 w 936704"/>
              <a:gd name="connsiteY1" fmla="*/ 563803 h 922157"/>
              <a:gd name="connsiteX2" fmla="*/ 688168 w 936704"/>
              <a:gd name="connsiteY2" fmla="*/ 439474 h 922157"/>
              <a:gd name="connsiteX3" fmla="*/ 936704 w 936704"/>
              <a:gd name="connsiteY3" fmla="*/ 692475 h 922157"/>
              <a:gd name="connsiteX4" fmla="*/ 688168 w 936704"/>
              <a:gd name="connsiteY4" fmla="*/ 922157 h 922157"/>
              <a:gd name="connsiteX5" fmla="*/ 688168 w 936704"/>
              <a:gd name="connsiteY5" fmla="*/ 797829 h 922157"/>
              <a:gd name="connsiteX6" fmla="*/ 600 w 936704"/>
              <a:gd name="connsiteY6" fmla="*/ 484610 h 922157"/>
              <a:gd name="connsiteX7" fmla="*/ 600 w 936704"/>
              <a:gd name="connsiteY7" fmla="*/ 250584 h 922157"/>
              <a:gd name="connsiteX0" fmla="*/ 586184 w 936704"/>
              <a:gd name="connsiteY0" fmla="*/ 182591 h 922157"/>
              <a:gd name="connsiteX1" fmla="*/ 63426 w 936704"/>
              <a:gd name="connsiteY1" fmla="*/ 367597 h 922157"/>
              <a:gd name="connsiteX2" fmla="*/ 154671 w 936704"/>
              <a:gd name="connsiteY2" fmla="*/ 29240 h 922157"/>
              <a:gd name="connsiteX3" fmla="*/ 428069 w 936704"/>
              <a:gd name="connsiteY3" fmla="*/ 0 h 922157"/>
              <a:gd name="connsiteX4" fmla="*/ 586184 w 936704"/>
              <a:gd name="connsiteY4" fmla="*/ 182591 h 922157"/>
              <a:gd name="connsiteX0" fmla="*/ 600 w 936704"/>
              <a:gd name="connsiteY0" fmla="*/ 250584 h 922157"/>
              <a:gd name="connsiteX1" fmla="*/ 688168 w 936704"/>
              <a:gd name="connsiteY1" fmla="*/ 563803 h 922157"/>
              <a:gd name="connsiteX2" fmla="*/ 688168 w 936704"/>
              <a:gd name="connsiteY2" fmla="*/ 439474 h 922157"/>
              <a:gd name="connsiteX3" fmla="*/ 936704 w 936704"/>
              <a:gd name="connsiteY3" fmla="*/ 692475 h 922157"/>
              <a:gd name="connsiteX4" fmla="*/ 688168 w 936704"/>
              <a:gd name="connsiteY4" fmla="*/ 922157 h 922157"/>
              <a:gd name="connsiteX5" fmla="*/ 688168 w 936704"/>
              <a:gd name="connsiteY5" fmla="*/ 797829 h 922157"/>
              <a:gd name="connsiteX6" fmla="*/ 600 w 936704"/>
              <a:gd name="connsiteY6" fmla="*/ 484610 h 922157"/>
              <a:gd name="connsiteX7" fmla="*/ 600 w 936704"/>
              <a:gd name="connsiteY7" fmla="*/ 250584 h 922157"/>
              <a:gd name="connsiteX8" fmla="*/ 426164 w 936704"/>
              <a:gd name="connsiteY8" fmla="*/ 1905 h 922157"/>
              <a:gd name="connsiteX9" fmla="*/ 570944 w 936704"/>
              <a:gd name="connsiteY9" fmla="*/ 182591 h 922157"/>
              <a:gd name="connsiteX10" fmla="*/ 63426 w 936704"/>
              <a:gd name="connsiteY10" fmla="*/ 367597 h 922157"/>
              <a:gd name="connsiteX0" fmla="*/ 600 w 936704"/>
              <a:gd name="connsiteY0" fmla="*/ 250584 h 922157"/>
              <a:gd name="connsiteX1" fmla="*/ 688168 w 936704"/>
              <a:gd name="connsiteY1" fmla="*/ 563803 h 922157"/>
              <a:gd name="connsiteX2" fmla="*/ 688168 w 936704"/>
              <a:gd name="connsiteY2" fmla="*/ 439474 h 922157"/>
              <a:gd name="connsiteX3" fmla="*/ 936704 w 936704"/>
              <a:gd name="connsiteY3" fmla="*/ 692475 h 922157"/>
              <a:gd name="connsiteX4" fmla="*/ 688168 w 936704"/>
              <a:gd name="connsiteY4" fmla="*/ 922157 h 922157"/>
              <a:gd name="connsiteX5" fmla="*/ 688168 w 936704"/>
              <a:gd name="connsiteY5" fmla="*/ 797829 h 922157"/>
              <a:gd name="connsiteX6" fmla="*/ 600 w 936704"/>
              <a:gd name="connsiteY6" fmla="*/ 484610 h 922157"/>
              <a:gd name="connsiteX7" fmla="*/ 600 w 936704"/>
              <a:gd name="connsiteY7" fmla="*/ 250584 h 922157"/>
              <a:gd name="connsiteX0" fmla="*/ 586184 w 936704"/>
              <a:gd name="connsiteY0" fmla="*/ 182591 h 922157"/>
              <a:gd name="connsiteX1" fmla="*/ 63426 w 936704"/>
              <a:gd name="connsiteY1" fmla="*/ 367597 h 922157"/>
              <a:gd name="connsiteX2" fmla="*/ 154671 w 936704"/>
              <a:gd name="connsiteY2" fmla="*/ 29240 h 922157"/>
              <a:gd name="connsiteX3" fmla="*/ 428069 w 936704"/>
              <a:gd name="connsiteY3" fmla="*/ 0 h 922157"/>
              <a:gd name="connsiteX4" fmla="*/ 586184 w 936704"/>
              <a:gd name="connsiteY4" fmla="*/ 182591 h 922157"/>
              <a:gd name="connsiteX0" fmla="*/ 600 w 936704"/>
              <a:gd name="connsiteY0" fmla="*/ 250584 h 922157"/>
              <a:gd name="connsiteX1" fmla="*/ 688168 w 936704"/>
              <a:gd name="connsiteY1" fmla="*/ 563803 h 922157"/>
              <a:gd name="connsiteX2" fmla="*/ 688168 w 936704"/>
              <a:gd name="connsiteY2" fmla="*/ 439474 h 922157"/>
              <a:gd name="connsiteX3" fmla="*/ 936704 w 936704"/>
              <a:gd name="connsiteY3" fmla="*/ 692475 h 922157"/>
              <a:gd name="connsiteX4" fmla="*/ 688168 w 936704"/>
              <a:gd name="connsiteY4" fmla="*/ 922157 h 922157"/>
              <a:gd name="connsiteX5" fmla="*/ 688168 w 936704"/>
              <a:gd name="connsiteY5" fmla="*/ 797829 h 922157"/>
              <a:gd name="connsiteX6" fmla="*/ 600 w 936704"/>
              <a:gd name="connsiteY6" fmla="*/ 484610 h 922157"/>
              <a:gd name="connsiteX7" fmla="*/ 600 w 936704"/>
              <a:gd name="connsiteY7" fmla="*/ 250584 h 922157"/>
              <a:gd name="connsiteX8" fmla="*/ 426164 w 936704"/>
              <a:gd name="connsiteY8" fmla="*/ 1905 h 922157"/>
              <a:gd name="connsiteX9" fmla="*/ 570944 w 936704"/>
              <a:gd name="connsiteY9" fmla="*/ 182591 h 922157"/>
              <a:gd name="connsiteX10" fmla="*/ 63426 w 936704"/>
              <a:gd name="connsiteY10" fmla="*/ 367597 h 922157"/>
              <a:gd name="connsiteX0" fmla="*/ 0 w 936104"/>
              <a:gd name="connsiteY0" fmla="*/ 250584 h 922157"/>
              <a:gd name="connsiteX1" fmla="*/ 687568 w 936104"/>
              <a:gd name="connsiteY1" fmla="*/ 563803 h 922157"/>
              <a:gd name="connsiteX2" fmla="*/ 687568 w 936104"/>
              <a:gd name="connsiteY2" fmla="*/ 439474 h 922157"/>
              <a:gd name="connsiteX3" fmla="*/ 936104 w 936104"/>
              <a:gd name="connsiteY3" fmla="*/ 692475 h 922157"/>
              <a:gd name="connsiteX4" fmla="*/ 687568 w 936104"/>
              <a:gd name="connsiteY4" fmla="*/ 922157 h 922157"/>
              <a:gd name="connsiteX5" fmla="*/ 687568 w 936104"/>
              <a:gd name="connsiteY5" fmla="*/ 797829 h 922157"/>
              <a:gd name="connsiteX6" fmla="*/ 0 w 936104"/>
              <a:gd name="connsiteY6" fmla="*/ 484610 h 922157"/>
              <a:gd name="connsiteX7" fmla="*/ 0 w 936104"/>
              <a:gd name="connsiteY7" fmla="*/ 250584 h 922157"/>
              <a:gd name="connsiteX0" fmla="*/ 585584 w 936104"/>
              <a:gd name="connsiteY0" fmla="*/ 182591 h 922157"/>
              <a:gd name="connsiteX1" fmla="*/ 62826 w 936104"/>
              <a:gd name="connsiteY1" fmla="*/ 367597 h 922157"/>
              <a:gd name="connsiteX2" fmla="*/ 182646 w 936104"/>
              <a:gd name="connsiteY2" fmla="*/ 54640 h 922157"/>
              <a:gd name="connsiteX3" fmla="*/ 427469 w 936104"/>
              <a:gd name="connsiteY3" fmla="*/ 0 h 922157"/>
              <a:gd name="connsiteX4" fmla="*/ 585584 w 936104"/>
              <a:gd name="connsiteY4" fmla="*/ 182591 h 922157"/>
              <a:gd name="connsiteX0" fmla="*/ 0 w 936104"/>
              <a:gd name="connsiteY0" fmla="*/ 250584 h 922157"/>
              <a:gd name="connsiteX1" fmla="*/ 687568 w 936104"/>
              <a:gd name="connsiteY1" fmla="*/ 563803 h 922157"/>
              <a:gd name="connsiteX2" fmla="*/ 687568 w 936104"/>
              <a:gd name="connsiteY2" fmla="*/ 439474 h 922157"/>
              <a:gd name="connsiteX3" fmla="*/ 936104 w 936104"/>
              <a:gd name="connsiteY3" fmla="*/ 692475 h 922157"/>
              <a:gd name="connsiteX4" fmla="*/ 687568 w 936104"/>
              <a:gd name="connsiteY4" fmla="*/ 922157 h 922157"/>
              <a:gd name="connsiteX5" fmla="*/ 687568 w 936104"/>
              <a:gd name="connsiteY5" fmla="*/ 797829 h 922157"/>
              <a:gd name="connsiteX6" fmla="*/ 0 w 936104"/>
              <a:gd name="connsiteY6" fmla="*/ 484610 h 922157"/>
              <a:gd name="connsiteX7" fmla="*/ 0 w 936104"/>
              <a:gd name="connsiteY7" fmla="*/ 250584 h 922157"/>
              <a:gd name="connsiteX8" fmla="*/ 425564 w 936104"/>
              <a:gd name="connsiteY8" fmla="*/ 1905 h 922157"/>
              <a:gd name="connsiteX9" fmla="*/ 570344 w 936104"/>
              <a:gd name="connsiteY9" fmla="*/ 182591 h 922157"/>
              <a:gd name="connsiteX10" fmla="*/ 62826 w 936104"/>
              <a:gd name="connsiteY10" fmla="*/ 367597 h 922157"/>
              <a:gd name="connsiteX0" fmla="*/ 12230 w 948334"/>
              <a:gd name="connsiteY0" fmla="*/ 250584 h 922157"/>
              <a:gd name="connsiteX1" fmla="*/ 699798 w 948334"/>
              <a:gd name="connsiteY1" fmla="*/ 563803 h 922157"/>
              <a:gd name="connsiteX2" fmla="*/ 699798 w 948334"/>
              <a:gd name="connsiteY2" fmla="*/ 439474 h 922157"/>
              <a:gd name="connsiteX3" fmla="*/ 948334 w 948334"/>
              <a:gd name="connsiteY3" fmla="*/ 692475 h 922157"/>
              <a:gd name="connsiteX4" fmla="*/ 699798 w 948334"/>
              <a:gd name="connsiteY4" fmla="*/ 922157 h 922157"/>
              <a:gd name="connsiteX5" fmla="*/ 699798 w 948334"/>
              <a:gd name="connsiteY5" fmla="*/ 797829 h 922157"/>
              <a:gd name="connsiteX6" fmla="*/ 12230 w 948334"/>
              <a:gd name="connsiteY6" fmla="*/ 484610 h 922157"/>
              <a:gd name="connsiteX7" fmla="*/ 12230 w 948334"/>
              <a:gd name="connsiteY7" fmla="*/ 250584 h 922157"/>
              <a:gd name="connsiteX0" fmla="*/ 597814 w 948334"/>
              <a:gd name="connsiteY0" fmla="*/ 182591 h 922157"/>
              <a:gd name="connsiteX1" fmla="*/ 75056 w 948334"/>
              <a:gd name="connsiteY1" fmla="*/ 367597 h 922157"/>
              <a:gd name="connsiteX2" fmla="*/ 194876 w 948334"/>
              <a:gd name="connsiteY2" fmla="*/ 54640 h 922157"/>
              <a:gd name="connsiteX3" fmla="*/ 439699 w 948334"/>
              <a:gd name="connsiteY3" fmla="*/ 0 h 922157"/>
              <a:gd name="connsiteX4" fmla="*/ 597814 w 948334"/>
              <a:gd name="connsiteY4" fmla="*/ 182591 h 922157"/>
              <a:gd name="connsiteX0" fmla="*/ 12230 w 948334"/>
              <a:gd name="connsiteY0" fmla="*/ 250584 h 922157"/>
              <a:gd name="connsiteX1" fmla="*/ 699798 w 948334"/>
              <a:gd name="connsiteY1" fmla="*/ 563803 h 922157"/>
              <a:gd name="connsiteX2" fmla="*/ 699798 w 948334"/>
              <a:gd name="connsiteY2" fmla="*/ 439474 h 922157"/>
              <a:gd name="connsiteX3" fmla="*/ 948334 w 948334"/>
              <a:gd name="connsiteY3" fmla="*/ 692475 h 922157"/>
              <a:gd name="connsiteX4" fmla="*/ 699798 w 948334"/>
              <a:gd name="connsiteY4" fmla="*/ 922157 h 922157"/>
              <a:gd name="connsiteX5" fmla="*/ 699798 w 948334"/>
              <a:gd name="connsiteY5" fmla="*/ 797829 h 922157"/>
              <a:gd name="connsiteX6" fmla="*/ 12230 w 948334"/>
              <a:gd name="connsiteY6" fmla="*/ 484610 h 922157"/>
              <a:gd name="connsiteX7" fmla="*/ 12230 w 948334"/>
              <a:gd name="connsiteY7" fmla="*/ 250584 h 922157"/>
              <a:gd name="connsiteX8" fmla="*/ 437794 w 948334"/>
              <a:gd name="connsiteY8" fmla="*/ 1905 h 922157"/>
              <a:gd name="connsiteX9" fmla="*/ 582574 w 948334"/>
              <a:gd name="connsiteY9" fmla="*/ 182591 h 922157"/>
              <a:gd name="connsiteX10" fmla="*/ 75056 w 948334"/>
              <a:gd name="connsiteY10" fmla="*/ 367597 h 922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48334" h="922157" stroke="0" extrusionOk="0">
                <a:moveTo>
                  <a:pt x="12230" y="250584"/>
                </a:moveTo>
                <a:cubicBezTo>
                  <a:pt x="12230" y="396790"/>
                  <a:pt x="293639" y="524986"/>
                  <a:pt x="699798" y="563803"/>
                </a:cubicBezTo>
                <a:lnTo>
                  <a:pt x="699798" y="439474"/>
                </a:lnTo>
                <a:lnTo>
                  <a:pt x="948334" y="692475"/>
                </a:lnTo>
                <a:lnTo>
                  <a:pt x="699798" y="922157"/>
                </a:lnTo>
                <a:lnTo>
                  <a:pt x="699798" y="797829"/>
                </a:lnTo>
                <a:cubicBezTo>
                  <a:pt x="293639" y="759011"/>
                  <a:pt x="12230" y="630816"/>
                  <a:pt x="12230" y="484610"/>
                </a:cubicBezTo>
                <a:lnTo>
                  <a:pt x="12230" y="250584"/>
                </a:lnTo>
                <a:close/>
              </a:path>
              <a:path w="948334" h="922157" fill="darkenLess" stroke="0" extrusionOk="0">
                <a:moveTo>
                  <a:pt x="597814" y="182591"/>
                </a:moveTo>
                <a:cubicBezTo>
                  <a:pt x="241399" y="235931"/>
                  <a:pt x="214406" y="242335"/>
                  <a:pt x="75056" y="367597"/>
                </a:cubicBezTo>
                <a:cubicBezTo>
                  <a:pt x="-109946" y="201298"/>
                  <a:pt x="92703" y="117193"/>
                  <a:pt x="194876" y="54640"/>
                </a:cubicBezTo>
                <a:cubicBezTo>
                  <a:pt x="304732" y="39517"/>
                  <a:pt x="337391" y="25400"/>
                  <a:pt x="439699" y="0"/>
                </a:cubicBezTo>
                <a:lnTo>
                  <a:pt x="597814" y="182591"/>
                </a:lnTo>
                <a:close/>
              </a:path>
              <a:path w="948334" h="922157" fill="none" extrusionOk="0">
                <a:moveTo>
                  <a:pt x="12230" y="250584"/>
                </a:moveTo>
                <a:cubicBezTo>
                  <a:pt x="12230" y="396790"/>
                  <a:pt x="293639" y="524986"/>
                  <a:pt x="699798" y="563803"/>
                </a:cubicBezTo>
                <a:lnTo>
                  <a:pt x="699798" y="439474"/>
                </a:lnTo>
                <a:lnTo>
                  <a:pt x="948334" y="692475"/>
                </a:lnTo>
                <a:lnTo>
                  <a:pt x="699798" y="922157"/>
                </a:lnTo>
                <a:lnTo>
                  <a:pt x="699798" y="797829"/>
                </a:lnTo>
                <a:cubicBezTo>
                  <a:pt x="293639" y="759011"/>
                  <a:pt x="12230" y="630816"/>
                  <a:pt x="12230" y="484610"/>
                </a:cubicBezTo>
                <a:lnTo>
                  <a:pt x="12230" y="250584"/>
                </a:lnTo>
                <a:cubicBezTo>
                  <a:pt x="12230" y="71158"/>
                  <a:pt x="256078" y="47625"/>
                  <a:pt x="437794" y="1905"/>
                </a:cubicBezTo>
                <a:lnTo>
                  <a:pt x="582574" y="182591"/>
                </a:lnTo>
                <a:cubicBezTo>
                  <a:pt x="210919" y="258791"/>
                  <a:pt x="214406" y="242335"/>
                  <a:pt x="75056" y="367597"/>
                </a:cubicBezTo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08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Conclusion:</a:t>
            </a:r>
          </a:p>
          <a:p>
            <a:pPr lvl="1"/>
            <a:r>
              <a:rPr lang="en-US" dirty="0" smtClean="0"/>
              <a:t>Contribution: Preliminary metamodel for modeling the sociotechnical perspective on PSS</a:t>
            </a:r>
          </a:p>
          <a:p>
            <a:pPr lvl="1"/>
            <a:r>
              <a:rPr lang="en-US" dirty="0" smtClean="0"/>
              <a:t>Focusing on the social subsystems and their interaction with the technical subsystems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Outlook:</a:t>
            </a:r>
          </a:p>
          <a:p>
            <a:pPr lvl="1"/>
            <a:r>
              <a:rPr lang="en-US" dirty="0" smtClean="0"/>
              <a:t>Implementation of full metamodel in a software tool for modeling</a:t>
            </a:r>
          </a:p>
          <a:p>
            <a:pPr lvl="1"/>
            <a:r>
              <a:rPr lang="en-US" dirty="0" smtClean="0"/>
              <a:t>Extensions and Improvements, e.g. List of stakeholder attributes</a:t>
            </a:r>
          </a:p>
          <a:p>
            <a:pPr lvl="1"/>
            <a:r>
              <a:rPr lang="en-US" dirty="0" smtClean="0"/>
              <a:t>Further elaboration of relationships</a:t>
            </a:r>
          </a:p>
          <a:p>
            <a:pPr lvl="1"/>
            <a:r>
              <a:rPr lang="en-US" dirty="0" smtClean="0"/>
              <a:t>Evaluation by a broader spectrum of experts from research and practice</a:t>
            </a:r>
          </a:p>
          <a:p>
            <a:pPr lvl="2"/>
            <a:endParaRPr lang="de-DE" dirty="0" smtClean="0"/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Outlook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62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4716463" y="1052513"/>
            <a:ext cx="4067536" cy="4968875"/>
          </a:xfrm>
        </p:spPr>
        <p:txBody>
          <a:bodyPr>
            <a:noAutofit/>
          </a:bodyPr>
          <a:lstStyle/>
          <a:p>
            <a:pPr marL="266700" indent="-266700" defTabSz="361950">
              <a:buNone/>
              <a:tabLst/>
            </a:pPr>
            <a:r>
              <a:rPr lang="de-DE" sz="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[1]</a:t>
            </a: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J.-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M. Favre, “Foundations of meta-pyramids: Languages vs. metamodels Episode II: Story of thotus the baboon,” </a:t>
            </a:r>
            <a:r>
              <a:rPr lang="en-GB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Lang. Eng. Model. Softw. Dev.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vol. 4101, pp. 1–28, 2005. </a:t>
            </a:r>
          </a:p>
          <a:p>
            <a:pPr marL="266700" indent="-266700" defTabSz="361950">
              <a:buNone/>
              <a:tabLst/>
            </a:pPr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[2] 	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Höfferer, “Achieving Business Process Model Interoperability Using Metamodels and Ontologies.,” </a:t>
            </a:r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ECIS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pp. 1620–1631,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2007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en-US" sz="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6700" indent="-266700" defTabSz="361950">
              <a:buNone/>
              <a:tabLst/>
            </a:pPr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[3] 	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Borshchev and A. Filippov, “From system dynamics and discrete event to practical agent based modeling: reasons, techniques, tools,” 2004. </a:t>
            </a:r>
            <a:endParaRPr lang="en-US" sz="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6700" indent="-266700" defTabSz="361950">
              <a:buNone/>
              <a:tabLst/>
            </a:pPr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</a:t>
            </a: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] 	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R. Gruber, “A translation approach to portable ontology specifications,” </a:t>
            </a:r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Knowl. Acquis.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vol. 5, no. 2, pp. 199–220, 1993. </a:t>
            </a:r>
            <a:endParaRPr lang="en-US" sz="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6700" indent="-266700" defTabSz="361950">
              <a:buNone/>
              <a:tabLst/>
            </a:pPr>
            <a:r>
              <a:rPr lang="en-GB" sz="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</a:t>
            </a: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</a:t>
            </a:r>
            <a:r>
              <a:rPr lang="en-GB" sz="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] 	</a:t>
            </a:r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Kernschmidt, T. Wolfenstetter, C. Münzberg, D. Kammerl, S. Goswami, U. Lindemann, and H. Krcmar, “Concept for an Integration-Framework to enable the crossdisciplinary Development of Product-Service Systems,” in </a:t>
            </a:r>
            <a:r>
              <a:rPr lang="en-GB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Proceedings of the 2013 IEEE IEEM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2013. </a:t>
            </a:r>
          </a:p>
          <a:p>
            <a:pPr marL="266700" indent="-266700" defTabSz="361950">
              <a:buNone/>
              <a:tabLst/>
            </a:pPr>
            <a:r>
              <a:rPr lang="en-GB" sz="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</a:t>
            </a: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</a:t>
            </a:r>
            <a:r>
              <a:rPr lang="en-GB" sz="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] 	</a:t>
            </a:r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Wolfenstetter, K. Kernschmidt, C. Münzberg, D. Kammerl, S. Goswami, U. Lindemann, and H. Krcmar, “Supporting the Cross-disciplinary Development of Product-Service Systems Through Model Transformations,” in </a:t>
            </a:r>
            <a:r>
              <a:rPr lang="en-GB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Proceedings of the 2014 IEEE International Conference on Industrial Engineering and Engineering Management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2014. </a:t>
            </a:r>
            <a:endParaRPr lang="en-GB" sz="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6700" indent="-266700" defTabSz="361950">
              <a:buNone/>
              <a:tabLst/>
            </a:pP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[7] </a:t>
            </a:r>
            <a:r>
              <a:rPr lang="en-GB" sz="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Roy, Y. Xu, B. G.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Annamalai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R. Hussain, M.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Cakkol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S. Evans, and A. Tiwari, “An Ontology for Product-service Systems,” 2011. </a:t>
            </a:r>
          </a:p>
          <a:p>
            <a:pPr marL="266700" indent="-266700" defTabSz="361950">
              <a:buNone/>
              <a:tabLst/>
            </a:pP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[8] </a:t>
            </a:r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S. Kim, E. Wang, and M. W. Park, “Value-Function-Structure Modeling in an Ontological Representation of Product-Service Systems,” in </a:t>
            </a:r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International Conference on Engineering Design ICED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2009, pp. 359–370. </a:t>
            </a:r>
          </a:p>
          <a:p>
            <a:pPr marL="266700" indent="-266700" defTabSz="361950">
              <a:buNone/>
              <a:tabLst/>
            </a:pP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[9] </a:t>
            </a:r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Müller and T.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Sakao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“Towards consolidation on product-service systems design,” in </a:t>
            </a:r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CIRP IPS2 Conference 2010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2010, pp. 219–225. </a:t>
            </a:r>
          </a:p>
          <a:p>
            <a:pPr marL="266700" indent="-266700" defTabSz="361950">
              <a:buNone/>
              <a:tabLst/>
            </a:pP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[10]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S. Alter, “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Metamodel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for Understanding , Analyzing , and Designing Sociotechnical Systems,” </a:t>
            </a:r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Work. Pap. Inf. Syst.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vol. 9, no. 2009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266700" indent="-266700" defTabSz="361950">
              <a:buNone/>
              <a:tabLst/>
            </a:pP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[11]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Vasantha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G.V.A., Roy, R.,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Lelah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A.,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Brissaud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D., 2012. A review of product–service systems design methodologies. J. Eng. Des. 23, 635–659. doi:10.1080/09544828.2011.639712 </a:t>
            </a:r>
            <a:endParaRPr lang="en-GB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Contact &amp; </a:t>
            </a:r>
            <a:r>
              <a:rPr lang="de-DE" dirty="0" err="1" smtClean="0"/>
              <a:t>Literature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11560" y="1196752"/>
            <a:ext cx="3243196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>
                <a:solidFill>
                  <a:schemeClr val="tx2"/>
                </a:solidFill>
              </a:rPr>
              <a:t>Contact:</a:t>
            </a:r>
          </a:p>
          <a:p>
            <a:pPr lvl="1"/>
            <a:r>
              <a:rPr lang="de-DE" sz="1400" dirty="0" smtClean="0">
                <a:solidFill>
                  <a:schemeClr val="accent4"/>
                </a:solidFill>
              </a:rPr>
              <a:t>Julian Wilberg, </a:t>
            </a:r>
            <a:r>
              <a:rPr lang="de-DE" sz="1400" dirty="0" err="1" smtClean="0">
                <a:solidFill>
                  <a:schemeClr val="accent4"/>
                </a:solidFill>
              </a:rPr>
              <a:t>M.Sc</a:t>
            </a:r>
            <a:r>
              <a:rPr lang="de-DE" sz="1400" dirty="0" smtClean="0">
                <a:solidFill>
                  <a:schemeClr val="accent4"/>
                </a:solidFill>
              </a:rPr>
              <a:t>.</a:t>
            </a:r>
          </a:p>
          <a:p>
            <a:pPr lvl="1"/>
            <a:r>
              <a:rPr lang="de-DE" sz="1400" dirty="0" smtClean="0">
                <a:solidFill>
                  <a:schemeClr val="accent4"/>
                </a:solidFill>
              </a:rPr>
              <a:t>wilberg@pe.mw.tum.de</a:t>
            </a:r>
          </a:p>
          <a:p>
            <a:pPr lvl="1"/>
            <a:r>
              <a:rPr lang="de-DE" sz="1400" dirty="0" smtClean="0">
                <a:solidFill>
                  <a:schemeClr val="accent4"/>
                </a:solidFill>
              </a:rPr>
              <a:t>+49.89.289.15129</a:t>
            </a:r>
          </a:p>
          <a:p>
            <a:pPr lvl="1"/>
            <a:endParaRPr lang="de-DE" sz="1400" dirty="0">
              <a:solidFill>
                <a:schemeClr val="accent4"/>
              </a:solidFill>
            </a:endParaRPr>
          </a:p>
          <a:p>
            <a:pPr lvl="1"/>
            <a:r>
              <a:rPr lang="de-DE" sz="1400" dirty="0" smtClean="0">
                <a:solidFill>
                  <a:schemeClr val="accent4"/>
                </a:solidFill>
              </a:rPr>
              <a:t>Dipl.-Ing. Christoph Hollauer</a:t>
            </a:r>
          </a:p>
          <a:p>
            <a:pPr lvl="1"/>
            <a:r>
              <a:rPr lang="de-DE" sz="1400" dirty="0" smtClean="0">
                <a:solidFill>
                  <a:schemeClr val="accent4"/>
                </a:solidFill>
                <a:hlinkClick r:id="rId2"/>
              </a:rPr>
              <a:t>hollauer@pe.mw.tum.de</a:t>
            </a:r>
            <a:endParaRPr lang="de-DE" sz="1400" dirty="0" smtClean="0">
              <a:solidFill>
                <a:schemeClr val="accent4"/>
              </a:solidFill>
            </a:endParaRPr>
          </a:p>
          <a:p>
            <a:pPr lvl="1"/>
            <a:r>
              <a:rPr lang="de-DE" sz="1400" dirty="0" smtClean="0">
                <a:solidFill>
                  <a:schemeClr val="accent4"/>
                </a:solidFill>
              </a:rPr>
              <a:t>+49.89.289.15136</a:t>
            </a:r>
          </a:p>
          <a:p>
            <a:pPr lvl="1"/>
            <a:endParaRPr lang="de-DE" sz="1400" dirty="0" smtClean="0">
              <a:solidFill>
                <a:schemeClr val="accent4"/>
              </a:solidFill>
            </a:endParaRPr>
          </a:p>
          <a:p>
            <a:pPr lvl="1"/>
            <a:r>
              <a:rPr lang="de-DE" sz="1400" dirty="0" smtClean="0">
                <a:solidFill>
                  <a:schemeClr val="accent4"/>
                </a:solidFill>
              </a:rPr>
              <a:t>Institute </a:t>
            </a:r>
            <a:r>
              <a:rPr lang="de-DE" sz="1400" dirty="0" err="1" smtClean="0">
                <a:solidFill>
                  <a:schemeClr val="accent4"/>
                </a:solidFill>
              </a:rPr>
              <a:t>of</a:t>
            </a:r>
            <a:r>
              <a:rPr lang="de-DE" sz="1400" dirty="0" smtClean="0">
                <a:solidFill>
                  <a:schemeClr val="accent4"/>
                </a:solidFill>
              </a:rPr>
              <a:t> </a:t>
            </a:r>
            <a:r>
              <a:rPr lang="de-DE" sz="1400" dirty="0" err="1" smtClean="0">
                <a:solidFill>
                  <a:schemeClr val="accent4"/>
                </a:solidFill>
              </a:rPr>
              <a:t>Product</a:t>
            </a:r>
            <a:r>
              <a:rPr lang="de-DE" sz="1400" dirty="0" smtClean="0">
                <a:solidFill>
                  <a:schemeClr val="accent4"/>
                </a:solidFill>
              </a:rPr>
              <a:t> Development</a:t>
            </a:r>
          </a:p>
          <a:p>
            <a:pPr lvl="1"/>
            <a:r>
              <a:rPr lang="de-DE" sz="1400" dirty="0" smtClean="0">
                <a:solidFill>
                  <a:schemeClr val="accent4"/>
                </a:solidFill>
              </a:rPr>
              <a:t>Technische Universität München</a:t>
            </a:r>
          </a:p>
          <a:p>
            <a:pPr lvl="1"/>
            <a:r>
              <a:rPr lang="de-DE" sz="1400" dirty="0" err="1" smtClean="0">
                <a:solidFill>
                  <a:schemeClr val="accent4"/>
                </a:solidFill>
              </a:rPr>
              <a:t>Boltzmannstr</a:t>
            </a:r>
            <a:r>
              <a:rPr lang="de-DE" sz="1400" dirty="0">
                <a:solidFill>
                  <a:schemeClr val="accent4"/>
                </a:solidFill>
              </a:rPr>
              <a:t>. 15</a:t>
            </a:r>
          </a:p>
          <a:p>
            <a:pPr lvl="1"/>
            <a:r>
              <a:rPr lang="de-DE" sz="1400" dirty="0" smtClean="0">
                <a:solidFill>
                  <a:schemeClr val="accent4"/>
                </a:solidFill>
              </a:rPr>
              <a:t>85748 </a:t>
            </a:r>
            <a:r>
              <a:rPr lang="de-DE" sz="1400" dirty="0">
                <a:solidFill>
                  <a:schemeClr val="accent4"/>
                </a:solidFill>
              </a:rPr>
              <a:t>Garching, Germany</a:t>
            </a:r>
          </a:p>
          <a:p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87046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082296487"/>
              </p:ext>
            </p:extLst>
          </p:nvPr>
        </p:nvGraphicFramePr>
        <p:xfrm>
          <a:off x="611560" y="14847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7715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359999" y="1043999"/>
            <a:ext cx="8424000" cy="4185201"/>
          </a:xfrm>
        </p:spPr>
        <p:txBody>
          <a:bodyPr>
            <a:normAutofit fontScale="92500" lnSpcReduction="10000"/>
          </a:bodyPr>
          <a:lstStyle/>
          <a:p>
            <a:r>
              <a:rPr lang="de-DE" b="1" dirty="0" smtClean="0">
                <a:solidFill>
                  <a:schemeClr val="tx2"/>
                </a:solidFill>
              </a:rPr>
              <a:t>Initial Situation</a:t>
            </a:r>
          </a:p>
          <a:p>
            <a:pPr lvl="1"/>
            <a:r>
              <a:rPr lang="en-US" dirty="0" smtClean="0"/>
              <a:t>Product-Service Systems (PSS) combine products and services</a:t>
            </a:r>
          </a:p>
          <a:p>
            <a:pPr lvl="1"/>
            <a:r>
              <a:rPr lang="en-US" dirty="0" smtClean="0"/>
              <a:t>Competitive advantage and potential for increased sustainability</a:t>
            </a:r>
          </a:p>
          <a:p>
            <a:pPr lvl="1"/>
            <a:r>
              <a:rPr lang="en-US" dirty="0" smtClean="0"/>
              <a:t>Result: Increased complexity during development process</a:t>
            </a:r>
          </a:p>
          <a:p>
            <a:pPr lvl="1"/>
            <a:r>
              <a:rPr lang="en-US" dirty="0" smtClean="0"/>
              <a:t>PSS represent sociotechnical systems (STS): Close coupling of social and technical systems that influence each other</a:t>
            </a:r>
          </a:p>
          <a:p>
            <a:pPr marL="182562" lvl="1" indent="0">
              <a:buNone/>
            </a:pPr>
            <a:endParaRPr lang="en-GB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Problems:</a:t>
            </a:r>
          </a:p>
          <a:p>
            <a:pPr lvl="1"/>
            <a:r>
              <a:rPr lang="en-US" dirty="0" smtClean="0"/>
              <a:t>Additional complexity of sociotechnical systems in use phase</a:t>
            </a:r>
          </a:p>
          <a:p>
            <a:pPr lvl="1"/>
            <a:r>
              <a:rPr lang="en-US" dirty="0" smtClean="0"/>
              <a:t>Technical and social systems need equal consideration in development phase</a:t>
            </a:r>
          </a:p>
          <a:p>
            <a:pPr lvl="1"/>
            <a:r>
              <a:rPr lang="en-US" dirty="0" smtClean="0"/>
              <a:t>Difficulty analyzing sociotechnical systems: Lack of comparability</a:t>
            </a:r>
          </a:p>
          <a:p>
            <a:pPr marL="182562" lvl="1" indent="0">
              <a:buNone/>
            </a:pPr>
            <a:r>
              <a:rPr lang="en-US" dirty="0" smtClean="0"/>
              <a:t>		</a:t>
            </a:r>
          </a:p>
          <a:p>
            <a:pPr marL="182562" lvl="1" indent="0">
              <a:buNone/>
            </a:pPr>
            <a:r>
              <a:rPr lang="de-DE" dirty="0"/>
              <a:t>	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Motivation</a:t>
            </a:r>
            <a:endParaRPr lang="de-DE" dirty="0"/>
          </a:p>
        </p:txBody>
      </p:sp>
      <p:sp>
        <p:nvSpPr>
          <p:cNvPr id="4" name="Pfeil nach rechts 3"/>
          <p:cNvSpPr/>
          <p:nvPr/>
        </p:nvSpPr>
        <p:spPr>
          <a:xfrm>
            <a:off x="953360" y="5279562"/>
            <a:ext cx="648072" cy="268608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1619672" y="5229200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Metamodel</a:t>
            </a:r>
            <a:r>
              <a:rPr lang="en-US" dirty="0" smtClean="0"/>
              <a:t> to describe sociotechnical system during use 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35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389954" y="947829"/>
            <a:ext cx="8424000" cy="1299141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Metamodels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dirty="0" smtClean="0"/>
              <a:t>Definition: „Model of a modeling language“ or „model of models (plural)“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dirty="0" smtClean="0"/>
              <a:t>Metamodels and its modeling languages are capable to describe all relevant aspects of a subject under consideration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Background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2264568" y="2564904"/>
            <a:ext cx="4616974" cy="3093167"/>
            <a:chOff x="1043608" y="2475844"/>
            <a:chExt cx="5544616" cy="3473436"/>
          </a:xfrm>
          <a:solidFill>
            <a:srgbClr val="D9EDFF"/>
          </a:solidFill>
        </p:grpSpPr>
        <p:sp>
          <p:nvSpPr>
            <p:cNvPr id="37" name="Rechteck 36"/>
            <p:cNvSpPr/>
            <p:nvPr/>
          </p:nvSpPr>
          <p:spPr>
            <a:xfrm>
              <a:off x="1043608" y="5373216"/>
              <a:ext cx="5544616" cy="576064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vert270" rtlCol="0" anchor="t"/>
            <a:lstStyle/>
            <a:p>
              <a:pPr algn="ctr"/>
              <a:r>
                <a:rPr lang="de-DE" sz="1000" dirty="0" smtClean="0">
                  <a:solidFill>
                    <a:sysClr val="windowText" lastClr="000000"/>
                  </a:solidFill>
                </a:rPr>
                <a:t>Layer 0</a:t>
              </a:r>
              <a:endParaRPr lang="de-DE" sz="1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8" name="Rechteck 37"/>
            <p:cNvSpPr/>
            <p:nvPr/>
          </p:nvSpPr>
          <p:spPr>
            <a:xfrm>
              <a:off x="1043608" y="4725144"/>
              <a:ext cx="5544616" cy="576064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vert270" rtlCol="0" anchor="t"/>
            <a:lstStyle/>
            <a:p>
              <a:pPr algn="ctr"/>
              <a:r>
                <a:rPr lang="de-DE" sz="1000" dirty="0" smtClean="0">
                  <a:solidFill>
                    <a:sysClr val="windowText" lastClr="000000"/>
                  </a:solidFill>
                </a:rPr>
                <a:t>Layer 1</a:t>
              </a:r>
              <a:endParaRPr lang="de-DE" sz="1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9" name="Rechteck 38"/>
            <p:cNvSpPr/>
            <p:nvPr/>
          </p:nvSpPr>
          <p:spPr>
            <a:xfrm>
              <a:off x="1043608" y="4077072"/>
              <a:ext cx="5544616" cy="576064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vert270" rtlCol="0" anchor="t"/>
            <a:lstStyle/>
            <a:p>
              <a:pPr algn="ctr"/>
              <a:r>
                <a:rPr lang="de-DE" sz="1000" dirty="0" smtClean="0">
                  <a:solidFill>
                    <a:sysClr val="windowText" lastClr="000000"/>
                  </a:solidFill>
                </a:rPr>
                <a:t>Layer 2</a:t>
              </a:r>
              <a:endParaRPr lang="de-DE" sz="1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0" name="Rechteck 39"/>
            <p:cNvSpPr/>
            <p:nvPr/>
          </p:nvSpPr>
          <p:spPr>
            <a:xfrm>
              <a:off x="1043608" y="3429000"/>
              <a:ext cx="5544616" cy="576064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vert270" rtlCol="0" anchor="t"/>
            <a:lstStyle/>
            <a:p>
              <a:pPr algn="ctr"/>
              <a:r>
                <a:rPr lang="de-DE" sz="1000" dirty="0" smtClean="0">
                  <a:solidFill>
                    <a:sysClr val="windowText" lastClr="000000"/>
                  </a:solidFill>
                </a:rPr>
                <a:t>Layer 3</a:t>
              </a:r>
              <a:endParaRPr lang="de-DE" sz="1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" name="Rechteck 40"/>
            <p:cNvSpPr/>
            <p:nvPr/>
          </p:nvSpPr>
          <p:spPr>
            <a:xfrm>
              <a:off x="1043608" y="2475844"/>
              <a:ext cx="5544616" cy="576064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vert270" rtlCol="0" anchor="t"/>
            <a:lstStyle/>
            <a:p>
              <a:pPr algn="ctr"/>
              <a:r>
                <a:rPr lang="de-DE" sz="1000" dirty="0" smtClean="0">
                  <a:solidFill>
                    <a:sysClr val="windowText" lastClr="000000"/>
                  </a:solidFill>
                </a:rPr>
                <a:t>Layer n</a:t>
              </a:r>
              <a:endParaRPr lang="de-DE" sz="1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6" name="Gruppieren 5"/>
          <p:cNvGrpSpPr/>
          <p:nvPr/>
        </p:nvGrpSpPr>
        <p:grpSpPr>
          <a:xfrm>
            <a:off x="2524635" y="2679638"/>
            <a:ext cx="3850734" cy="2861893"/>
            <a:chOff x="1520706" y="2604683"/>
            <a:chExt cx="4324134" cy="3213729"/>
          </a:xfrm>
        </p:grpSpPr>
        <p:sp>
          <p:nvSpPr>
            <p:cNvPr id="32" name="Textfeld 31"/>
            <p:cNvSpPr txBox="1"/>
            <p:nvPr/>
          </p:nvSpPr>
          <p:spPr>
            <a:xfrm>
              <a:off x="1520706" y="5507359"/>
              <a:ext cx="4324134" cy="311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err="1" smtClean="0"/>
                <a:t>Subject</a:t>
              </a:r>
              <a:r>
                <a:rPr lang="de-DE" sz="1200" dirty="0" smtClean="0"/>
                <a:t> </a:t>
              </a:r>
              <a:r>
                <a:rPr lang="de-DE" sz="1200" dirty="0" err="1" smtClean="0"/>
                <a:t>under</a:t>
              </a:r>
              <a:r>
                <a:rPr lang="de-DE" sz="1200" dirty="0" smtClean="0"/>
                <a:t> </a:t>
              </a:r>
              <a:r>
                <a:rPr lang="de-DE" sz="1200" dirty="0" err="1" smtClean="0"/>
                <a:t>consideration</a:t>
              </a:r>
              <a:r>
                <a:rPr lang="de-DE" sz="1200" dirty="0" smtClean="0"/>
                <a:t> (</a:t>
              </a:r>
              <a:r>
                <a:rPr lang="de-DE" sz="1200" dirty="0" err="1" smtClean="0"/>
                <a:t>Sociotechnical</a:t>
              </a:r>
              <a:r>
                <a:rPr lang="de-DE" sz="1200" dirty="0" smtClean="0"/>
                <a:t> Systems)</a:t>
              </a:r>
              <a:endParaRPr lang="de-DE" sz="1200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2262095" y="4859680"/>
              <a:ext cx="6014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err="1" smtClean="0"/>
                <a:t>model</a:t>
              </a:r>
              <a:endParaRPr lang="de-DE" sz="1200" dirty="0"/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2091375" y="4211215"/>
              <a:ext cx="9428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err="1" smtClean="0"/>
                <a:t>metamodel</a:t>
              </a:r>
              <a:endParaRPr lang="de-DE" sz="1200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2040079" y="3563143"/>
              <a:ext cx="10454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/>
                <a:t>m</a:t>
              </a:r>
              <a:r>
                <a:rPr lang="de-DE" sz="1200" dirty="0" smtClean="0"/>
                <a:t>eta²-model</a:t>
              </a:r>
              <a:endParaRPr lang="de-DE" sz="1200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2223623" y="2604683"/>
              <a:ext cx="6783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err="1" smtClean="0"/>
                <a:t>models</a:t>
              </a:r>
              <a:endParaRPr lang="de-DE" sz="1200" dirty="0"/>
            </a:p>
          </p:txBody>
        </p:sp>
      </p:grpSp>
      <p:cxnSp>
        <p:nvCxnSpPr>
          <p:cNvPr id="7" name="Gerade Verbindung mit Pfeil 6"/>
          <p:cNvCxnSpPr>
            <a:stCxn id="32" idx="0"/>
            <a:endCxn id="33" idx="2"/>
          </p:cNvCxnSpPr>
          <p:nvPr/>
        </p:nvCxnSpPr>
        <p:spPr>
          <a:xfrm flipH="1" flipV="1">
            <a:off x="3452659" y="4934433"/>
            <a:ext cx="997343" cy="3300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>
            <a:stCxn id="33" idx="0"/>
            <a:endCxn id="34" idx="2"/>
          </p:cNvCxnSpPr>
          <p:nvPr/>
        </p:nvCxnSpPr>
        <p:spPr>
          <a:xfrm flipV="1">
            <a:off x="3452658" y="4356961"/>
            <a:ext cx="0" cy="3307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>
            <a:stCxn id="34" idx="0"/>
            <a:endCxn id="35" idx="2"/>
          </p:cNvCxnSpPr>
          <p:nvPr/>
        </p:nvCxnSpPr>
        <p:spPr>
          <a:xfrm flipV="1">
            <a:off x="3452658" y="3779840"/>
            <a:ext cx="0" cy="3304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ieren 9"/>
          <p:cNvGrpSpPr/>
          <p:nvPr/>
        </p:nvGrpSpPr>
        <p:grpSpPr>
          <a:xfrm>
            <a:off x="4765429" y="2679637"/>
            <a:ext cx="1703302" cy="2254795"/>
            <a:chOff x="4569726" y="2604682"/>
            <a:chExt cx="1912703" cy="2531996"/>
          </a:xfrm>
        </p:grpSpPr>
        <p:sp>
          <p:nvSpPr>
            <p:cNvPr id="28" name="Textfeld 27"/>
            <p:cNvSpPr txBox="1"/>
            <p:nvPr/>
          </p:nvSpPr>
          <p:spPr>
            <a:xfrm>
              <a:off x="4770902" y="4859679"/>
              <a:ext cx="15103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err="1" smtClean="0"/>
                <a:t>modeling</a:t>
              </a:r>
              <a:r>
                <a:rPr lang="de-DE" sz="1200" dirty="0" smtClean="0"/>
                <a:t> </a:t>
              </a:r>
              <a:r>
                <a:rPr lang="de-DE" sz="1200" dirty="0" err="1" smtClean="0"/>
                <a:t>language</a:t>
              </a:r>
              <a:endParaRPr lang="de-DE" sz="1200" dirty="0"/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4569726" y="4208842"/>
              <a:ext cx="18950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err="1"/>
                <a:t>m</a:t>
              </a:r>
              <a:r>
                <a:rPr lang="de-DE" sz="1200" dirty="0" err="1" smtClean="0"/>
                <a:t>eta</a:t>
              </a:r>
              <a:r>
                <a:rPr lang="de-DE" sz="1200" dirty="0" smtClean="0"/>
                <a:t> </a:t>
              </a:r>
              <a:r>
                <a:rPr lang="de-DE" sz="1200" dirty="0" err="1" smtClean="0"/>
                <a:t>modeling</a:t>
              </a:r>
              <a:r>
                <a:rPr lang="de-DE" sz="1200" dirty="0" smtClean="0"/>
                <a:t> </a:t>
              </a:r>
              <a:r>
                <a:rPr lang="de-DE" sz="1200" dirty="0" err="1" smtClean="0"/>
                <a:t>language</a:t>
              </a:r>
              <a:endParaRPr lang="de-DE" sz="1200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4569726" y="3565326"/>
              <a:ext cx="19127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/>
                <a:t>m</a:t>
              </a:r>
              <a:r>
                <a:rPr lang="de-DE" sz="1200" dirty="0" smtClean="0"/>
                <a:t>eta² </a:t>
              </a:r>
              <a:r>
                <a:rPr lang="de-DE" sz="1200" dirty="0" err="1" smtClean="0"/>
                <a:t>modeling</a:t>
              </a:r>
              <a:r>
                <a:rPr lang="de-DE" sz="1200" dirty="0" smtClean="0"/>
                <a:t> </a:t>
              </a:r>
              <a:r>
                <a:rPr lang="de-DE" sz="1200" dirty="0" err="1" smtClean="0"/>
                <a:t>language</a:t>
              </a:r>
              <a:endParaRPr lang="de-DE" sz="12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4787734" y="2604682"/>
              <a:ext cx="14766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err="1"/>
                <a:t>m</a:t>
              </a:r>
              <a:r>
                <a:rPr lang="de-DE" sz="1200" dirty="0" err="1" smtClean="0"/>
                <a:t>odeling</a:t>
              </a:r>
              <a:r>
                <a:rPr lang="de-DE" sz="1200" dirty="0" smtClean="0"/>
                <a:t> </a:t>
              </a:r>
              <a:r>
                <a:rPr lang="de-DE" sz="1200" dirty="0" err="1" smtClean="0"/>
                <a:t>language</a:t>
              </a:r>
              <a:endParaRPr lang="de-DE" sz="1200" dirty="0"/>
            </a:p>
          </p:txBody>
        </p:sp>
      </p:grpSp>
      <p:cxnSp>
        <p:nvCxnSpPr>
          <p:cNvPr id="11" name="Gerade Verbindung mit Pfeil 10"/>
          <p:cNvCxnSpPr>
            <a:stCxn id="34" idx="3"/>
            <a:endCxn id="29" idx="1"/>
          </p:cNvCxnSpPr>
          <p:nvPr/>
        </p:nvCxnSpPr>
        <p:spPr>
          <a:xfrm flipV="1">
            <a:off x="3872488" y="4231512"/>
            <a:ext cx="892941" cy="21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>
            <a:stCxn id="35" idx="3"/>
            <a:endCxn id="30" idx="1"/>
          </p:cNvCxnSpPr>
          <p:nvPr/>
        </p:nvCxnSpPr>
        <p:spPr>
          <a:xfrm>
            <a:off x="3918169" y="3656504"/>
            <a:ext cx="847260" cy="19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>
            <a:stCxn id="33" idx="3"/>
            <a:endCxn id="28" idx="1"/>
          </p:cNvCxnSpPr>
          <p:nvPr/>
        </p:nvCxnSpPr>
        <p:spPr>
          <a:xfrm flipV="1">
            <a:off x="3720459" y="4811096"/>
            <a:ext cx="1224122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4188307" y="3481006"/>
            <a:ext cx="235824" cy="1918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in</a:t>
            </a:r>
            <a:endParaRPr lang="de-DE" sz="800" dirty="0"/>
          </a:p>
        </p:txBody>
      </p:sp>
      <p:sp>
        <p:nvSpPr>
          <p:cNvPr id="15" name="Textfeld 14"/>
          <p:cNvSpPr txBox="1"/>
          <p:nvPr/>
        </p:nvSpPr>
        <p:spPr>
          <a:xfrm>
            <a:off x="4188307" y="4046163"/>
            <a:ext cx="235824" cy="1918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in</a:t>
            </a:r>
            <a:endParaRPr lang="de-DE" sz="800" dirty="0"/>
          </a:p>
        </p:txBody>
      </p:sp>
      <p:sp>
        <p:nvSpPr>
          <p:cNvPr id="16" name="Textfeld 15"/>
          <p:cNvSpPr txBox="1"/>
          <p:nvPr/>
        </p:nvSpPr>
        <p:spPr>
          <a:xfrm>
            <a:off x="4191232" y="4634876"/>
            <a:ext cx="235824" cy="1918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in</a:t>
            </a:r>
            <a:endParaRPr lang="de-DE" sz="800" dirty="0"/>
          </a:p>
        </p:txBody>
      </p:sp>
      <p:cxnSp>
        <p:nvCxnSpPr>
          <p:cNvPr id="17" name="Gerade Verbindung mit Pfeil 16"/>
          <p:cNvCxnSpPr>
            <a:stCxn id="35" idx="3"/>
          </p:cNvCxnSpPr>
          <p:nvPr/>
        </p:nvCxnSpPr>
        <p:spPr>
          <a:xfrm>
            <a:off x="3918169" y="3656504"/>
            <a:ext cx="911385" cy="3896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3869909" y="4234411"/>
            <a:ext cx="911385" cy="3896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4637265" y="3797305"/>
            <a:ext cx="6671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b="1" dirty="0" err="1" smtClean="0"/>
              <a:t>describes</a:t>
            </a:r>
            <a:endParaRPr lang="de-DE" sz="800" b="1" dirty="0"/>
          </a:p>
        </p:txBody>
      </p:sp>
      <p:sp>
        <p:nvSpPr>
          <p:cNvPr id="20" name="Textfeld 19"/>
          <p:cNvSpPr txBox="1"/>
          <p:nvPr/>
        </p:nvSpPr>
        <p:spPr>
          <a:xfrm>
            <a:off x="4640318" y="4376264"/>
            <a:ext cx="6671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b="1" dirty="0" err="1" smtClean="0"/>
              <a:t>describes</a:t>
            </a:r>
            <a:endParaRPr lang="de-DE" sz="800" b="1" dirty="0"/>
          </a:p>
        </p:txBody>
      </p:sp>
      <p:grpSp>
        <p:nvGrpSpPr>
          <p:cNvPr id="21" name="Gruppieren 20"/>
          <p:cNvGrpSpPr/>
          <p:nvPr/>
        </p:nvGrpSpPr>
        <p:grpSpPr>
          <a:xfrm>
            <a:off x="2827425" y="3819710"/>
            <a:ext cx="774571" cy="1481109"/>
            <a:chOff x="2035701" y="3884915"/>
            <a:chExt cx="869795" cy="1663195"/>
          </a:xfrm>
        </p:grpSpPr>
        <p:sp>
          <p:nvSpPr>
            <p:cNvPr id="25" name="Textfeld 24"/>
            <p:cNvSpPr txBox="1"/>
            <p:nvPr/>
          </p:nvSpPr>
          <p:spPr>
            <a:xfrm>
              <a:off x="2035701" y="5167935"/>
              <a:ext cx="869795" cy="3801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00" b="1" dirty="0" err="1"/>
                <a:t>r</a:t>
              </a:r>
              <a:r>
                <a:rPr lang="de-DE" sz="800" b="1" dirty="0" err="1" smtClean="0"/>
                <a:t>epresented</a:t>
              </a:r>
              <a:r>
                <a:rPr lang="de-DE" sz="800" b="1" dirty="0" smtClean="0"/>
                <a:t/>
              </a:r>
              <a:br>
                <a:rPr lang="de-DE" sz="800" b="1" dirty="0" smtClean="0"/>
              </a:br>
              <a:r>
                <a:rPr lang="de-DE" sz="800" b="1" dirty="0" err="1" smtClean="0"/>
                <a:t>by</a:t>
              </a:r>
              <a:endParaRPr lang="de-DE" sz="800" b="1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2035701" y="4538291"/>
              <a:ext cx="732990" cy="3801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00" b="1" dirty="0" err="1"/>
                <a:t>c</a:t>
              </a:r>
              <a:r>
                <a:rPr lang="de-DE" sz="800" b="1" dirty="0" err="1" smtClean="0"/>
                <a:t>onforms</a:t>
              </a:r>
              <a:r>
                <a:rPr lang="de-DE" sz="800" b="1" dirty="0" smtClean="0"/>
                <a:t/>
              </a:r>
              <a:br>
                <a:rPr lang="de-DE" sz="800" b="1" dirty="0" smtClean="0"/>
              </a:br>
              <a:r>
                <a:rPr lang="de-DE" sz="800" b="1" dirty="0" err="1" smtClean="0"/>
                <a:t>to</a:t>
              </a:r>
              <a:endParaRPr lang="de-DE" sz="800" b="1" dirty="0"/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2035701" y="3884915"/>
              <a:ext cx="732990" cy="3801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00" b="1" dirty="0" err="1"/>
                <a:t>c</a:t>
              </a:r>
              <a:r>
                <a:rPr lang="de-DE" sz="800" b="1" dirty="0" err="1" smtClean="0"/>
                <a:t>onforms</a:t>
              </a:r>
              <a:r>
                <a:rPr lang="de-DE" sz="800" b="1" dirty="0" smtClean="0"/>
                <a:t/>
              </a:r>
              <a:br>
                <a:rPr lang="de-DE" sz="800" b="1" dirty="0" smtClean="0"/>
              </a:br>
              <a:r>
                <a:rPr lang="de-DE" sz="800" b="1" dirty="0" err="1" smtClean="0"/>
                <a:t>to</a:t>
              </a:r>
              <a:endParaRPr lang="de-DE" sz="800" b="1" dirty="0"/>
            </a:p>
          </p:txBody>
        </p:sp>
      </p:grpSp>
      <p:sp>
        <p:nvSpPr>
          <p:cNvPr id="22" name="Textfeld 21"/>
          <p:cNvSpPr txBox="1"/>
          <p:nvPr/>
        </p:nvSpPr>
        <p:spPr>
          <a:xfrm rot="16200000">
            <a:off x="3143761" y="3066048"/>
            <a:ext cx="449951" cy="3288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de-DE" dirty="0" smtClean="0"/>
              <a:t>. . .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 rot="16200000">
            <a:off x="2135210" y="3066048"/>
            <a:ext cx="449951" cy="3288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de-DE" dirty="0" smtClean="0"/>
              <a:t>. . .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 rot="16200000">
            <a:off x="5346149" y="3070255"/>
            <a:ext cx="449951" cy="3288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de-DE" dirty="0" smtClean="0"/>
              <a:t>. . .</a:t>
            </a:r>
            <a:endParaRPr lang="de-DE" dirty="0"/>
          </a:p>
        </p:txBody>
      </p:sp>
      <p:sp>
        <p:nvSpPr>
          <p:cNvPr id="42" name="Rechteck 41"/>
          <p:cNvSpPr/>
          <p:nvPr/>
        </p:nvSpPr>
        <p:spPr>
          <a:xfrm>
            <a:off x="4244548" y="6247626"/>
            <a:ext cx="6142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/>
              <a:t> [1],[2]</a:t>
            </a:r>
          </a:p>
        </p:txBody>
      </p:sp>
    </p:spTree>
    <p:extLst>
      <p:ext uri="{BB962C8B-B14F-4D97-AF65-F5344CB8AC3E}">
        <p14:creationId xmlns:p14="http://schemas.microsoft.com/office/powerpoint/2010/main" val="204019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359998" y="1043999"/>
            <a:ext cx="8424002" cy="3073977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Ontologies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dirty="0" smtClean="0"/>
              <a:t>Metamodels offer </a:t>
            </a:r>
            <a:r>
              <a:rPr lang="en-US" dirty="0" smtClean="0">
                <a:solidFill>
                  <a:schemeClr val="tx2"/>
                </a:solidFill>
              </a:rPr>
              <a:t>syntax</a:t>
            </a:r>
            <a:r>
              <a:rPr lang="en-US" dirty="0" smtClean="0"/>
              <a:t>, ontologies offer </a:t>
            </a:r>
            <a:r>
              <a:rPr lang="en-US" dirty="0" smtClean="0">
                <a:solidFill>
                  <a:schemeClr val="tx2"/>
                </a:solidFill>
              </a:rPr>
              <a:t>semantics </a:t>
            </a:r>
            <a:r>
              <a:rPr lang="en-US" dirty="0" smtClean="0"/>
              <a:t>for a modeling language</a:t>
            </a:r>
          </a:p>
          <a:p>
            <a:pPr marL="460375" lvl="1" indent="-285750">
              <a:buFont typeface="Symbol" panose="05050102010706020507" pitchFamily="18" charset="2"/>
              <a:buChar char="-"/>
            </a:pPr>
            <a:r>
              <a:rPr lang="en-US" dirty="0" smtClean="0"/>
              <a:t>„Formal, explicit specification of a shared conceptualization“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PSS Integration Framework (PSSIF)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dirty="0" smtClean="0"/>
              <a:t>PSSIF focuses on capturing different modeling approaches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dirty="0" smtClean="0"/>
              <a:t>A Framework for the cross- disciplinary development of PSS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dirty="0" smtClean="0"/>
              <a:t>Flexible and extensible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dirty="0" smtClean="0"/>
              <a:t>Allows the transformation of various discipline-specific models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Background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006780" y="6297710"/>
            <a:ext cx="1130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[3], [4], [5], [6]</a:t>
            </a:r>
            <a:endParaRPr lang="de-DE" sz="1200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838575" y="4171950"/>
            <a:ext cx="1506538" cy="276225"/>
          </a:xfrm>
          <a:prstGeom prst="rect">
            <a:avLst/>
          </a:prstGeom>
          <a:solidFill>
            <a:srgbClr val="D9ED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838575" y="4171950"/>
            <a:ext cx="1506538" cy="276225"/>
          </a:xfrm>
          <a:prstGeom prst="rect">
            <a:avLst/>
          </a:prstGeom>
          <a:noFill/>
          <a:ln w="4763" cap="rnd">
            <a:solidFill>
              <a:srgbClr val="1643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338638" y="4225925"/>
            <a:ext cx="54822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Element</a:t>
            </a:r>
            <a:endParaRPr kumimoji="0" lang="de-DE" altLang="de-DE" sz="1800" b="1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838575" y="4733925"/>
            <a:ext cx="1506538" cy="276225"/>
          </a:xfrm>
          <a:prstGeom prst="rect">
            <a:avLst/>
          </a:prstGeom>
          <a:solidFill>
            <a:srgbClr val="D9ED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838575" y="4733925"/>
            <a:ext cx="1506538" cy="276225"/>
          </a:xfrm>
          <a:prstGeom prst="rect">
            <a:avLst/>
          </a:prstGeom>
          <a:noFill/>
          <a:ln w="4763" cap="rnd">
            <a:solidFill>
              <a:srgbClr val="1643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4427538" y="4787900"/>
            <a:ext cx="34624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Edge</a:t>
            </a:r>
            <a:endParaRPr kumimoji="0" lang="de-DE" altLang="de-DE" sz="1800" b="1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3838575" y="5372100"/>
            <a:ext cx="1506538" cy="276225"/>
          </a:xfrm>
          <a:prstGeom prst="rect">
            <a:avLst/>
          </a:prstGeom>
          <a:solidFill>
            <a:srgbClr val="D9ED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838575" y="5372100"/>
            <a:ext cx="1506538" cy="276225"/>
          </a:xfrm>
          <a:prstGeom prst="rect">
            <a:avLst/>
          </a:prstGeom>
          <a:noFill/>
          <a:ln w="4763" cap="rnd">
            <a:solidFill>
              <a:srgbClr val="1643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4427538" y="5424488"/>
            <a:ext cx="35426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1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</a:rPr>
              <a:t>Node</a:t>
            </a:r>
            <a:endParaRPr kumimoji="0" lang="de-DE" altLang="de-DE" sz="1800" b="1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3838575" y="5046663"/>
            <a:ext cx="1506538" cy="276225"/>
          </a:xfrm>
          <a:prstGeom prst="rect">
            <a:avLst/>
          </a:prstGeom>
          <a:solidFill>
            <a:srgbClr val="D9ED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3838575" y="5046663"/>
            <a:ext cx="1506538" cy="276225"/>
          </a:xfrm>
          <a:prstGeom prst="rect">
            <a:avLst/>
          </a:prstGeom>
          <a:noFill/>
          <a:ln w="4763" cap="rnd">
            <a:solidFill>
              <a:srgbClr val="1643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4338638" y="5092700"/>
            <a:ext cx="58669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1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</a:rPr>
              <a:t>Attribute</a:t>
            </a:r>
            <a:endParaRPr kumimoji="0" lang="de-DE" altLang="de-DE" sz="1800" b="1" i="0" u="none" strike="noStrike" cap="none" normalizeH="0" baseline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5103813" y="5743575"/>
            <a:ext cx="512763" cy="1222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4787901" y="5753100"/>
            <a:ext cx="51616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</a:rPr>
              <a:t>isConnected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5382933" y="5503783"/>
            <a:ext cx="14427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</a:rPr>
              <a:t>has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5382933" y="4746109"/>
            <a:ext cx="14427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</a:rPr>
              <a:t>has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8" name="Rectangle 34"/>
          <p:cNvSpPr>
            <a:spLocks noChangeArrowheads="1"/>
          </p:cNvSpPr>
          <p:nvPr/>
        </p:nvSpPr>
        <p:spPr bwMode="auto">
          <a:xfrm>
            <a:off x="4591844" y="4631094"/>
            <a:ext cx="5129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*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41" name="Rectangle 37"/>
          <p:cNvSpPr>
            <a:spLocks noChangeArrowheads="1"/>
          </p:cNvSpPr>
          <p:nvPr/>
        </p:nvSpPr>
        <p:spPr bwMode="auto">
          <a:xfrm>
            <a:off x="4616932" y="5646153"/>
            <a:ext cx="13465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1-2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cxnSp>
        <p:nvCxnSpPr>
          <p:cNvPr id="46" name="Gewinkelte Verbindung 45"/>
          <p:cNvCxnSpPr>
            <a:stCxn id="12" idx="1"/>
            <a:endCxn id="9" idx="1"/>
          </p:cNvCxnSpPr>
          <p:nvPr/>
        </p:nvCxnSpPr>
        <p:spPr>
          <a:xfrm rot="10800000">
            <a:off x="3838575" y="4310064"/>
            <a:ext cx="12700" cy="561975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winkelte Verbindung 47"/>
          <p:cNvCxnSpPr>
            <a:stCxn id="18" idx="1"/>
            <a:endCxn id="9" idx="1"/>
          </p:cNvCxnSpPr>
          <p:nvPr/>
        </p:nvCxnSpPr>
        <p:spPr>
          <a:xfrm rot="10800000">
            <a:off x="3838575" y="4310064"/>
            <a:ext cx="12700" cy="874713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winkelte Verbindung 49"/>
          <p:cNvCxnSpPr>
            <a:stCxn id="16" idx="1"/>
            <a:endCxn id="10" idx="1"/>
          </p:cNvCxnSpPr>
          <p:nvPr/>
        </p:nvCxnSpPr>
        <p:spPr>
          <a:xfrm rot="10800000">
            <a:off x="3838575" y="4310063"/>
            <a:ext cx="12700" cy="1200150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winkelte Verbindung 51"/>
          <p:cNvCxnSpPr>
            <a:stCxn id="13" idx="0"/>
            <a:endCxn id="16" idx="2"/>
          </p:cNvCxnSpPr>
          <p:nvPr/>
        </p:nvCxnSpPr>
        <p:spPr>
          <a:xfrm rot="16200000" flipH="1">
            <a:off x="4134644" y="5191125"/>
            <a:ext cx="914400" cy="12700"/>
          </a:xfrm>
          <a:prstGeom prst="bentConnector5">
            <a:avLst>
              <a:gd name="adj1" fmla="val -25000"/>
              <a:gd name="adj2" fmla="val 10256252"/>
              <a:gd name="adj3" fmla="val 125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winkelte Verbindung 63"/>
          <p:cNvCxnSpPr>
            <a:stCxn id="12" idx="3"/>
            <a:endCxn id="19" idx="3"/>
          </p:cNvCxnSpPr>
          <p:nvPr/>
        </p:nvCxnSpPr>
        <p:spPr>
          <a:xfrm>
            <a:off x="5345113" y="4872038"/>
            <a:ext cx="12700" cy="312738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winkelte Verbindung 65"/>
          <p:cNvCxnSpPr>
            <a:stCxn id="16" idx="3"/>
            <a:endCxn id="18" idx="3"/>
          </p:cNvCxnSpPr>
          <p:nvPr/>
        </p:nvCxnSpPr>
        <p:spPr>
          <a:xfrm flipV="1">
            <a:off x="5345113" y="5184776"/>
            <a:ext cx="12700" cy="325437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73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657356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Inhaltsplatzhalter 1"/>
          <p:cNvSpPr txBox="1">
            <a:spLocks/>
          </p:cNvSpPr>
          <p:nvPr/>
        </p:nvSpPr>
        <p:spPr>
          <a:xfrm>
            <a:off x="971600" y="3856522"/>
            <a:ext cx="5472608" cy="1764000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marL="182563" indent="-182563" algn="l" defTabSz="914400" rtl="0" eaLnBrk="1" latinLnBrk="0" hangingPunct="1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182563" algn="l"/>
              </a:tabLst>
              <a:defRPr lang="en-US" sz="18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4500" indent="-261938" algn="l" defTabSz="914400" rtl="0" eaLnBrk="1" latinLnBrk="0" hangingPunct="1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–"/>
              <a:defRPr lang="en-US" sz="18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28650" indent="-184150" algn="l" defTabSz="914400" rtl="0" eaLnBrk="1" latinLnBrk="0" hangingPunct="1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lang="en-US" sz="18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898525" indent="-269875" algn="l" defTabSz="914400" rtl="0" eaLnBrk="1" latinLnBrk="0" hangingPunct="1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Ø"/>
              <a:defRPr lang="en-US" sz="18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168400" indent="-269875" algn="l" defTabSz="914400" rtl="0" eaLnBrk="1" latinLnBrk="0" hangingPunct="1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˃"/>
              <a:defRPr lang="en-US" sz="1800" kern="1200" noProof="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Modeling of </a:t>
            </a:r>
            <a:r>
              <a:rPr lang="en-US" sz="1600" dirty="0" smtClean="0"/>
              <a:t>an academic PSS case study</a:t>
            </a:r>
          </a:p>
          <a:p>
            <a:r>
              <a:rPr lang="en-US" sz="1600" dirty="0" smtClean="0"/>
              <a:t>Abstraction </a:t>
            </a:r>
            <a:r>
              <a:rPr lang="en-US" sz="1600" dirty="0"/>
              <a:t>of created models</a:t>
            </a:r>
            <a:endParaRPr lang="de-DE" sz="1600" dirty="0" smtClean="0"/>
          </a:p>
          <a:p>
            <a:pPr marL="0" indent="0">
              <a:buNone/>
            </a:pPr>
            <a:r>
              <a:rPr lang="de-DE" sz="1600" b="1" dirty="0" smtClean="0">
                <a:solidFill>
                  <a:schemeClr val="tx2"/>
                </a:solidFill>
              </a:rPr>
              <a:t>Modeling </a:t>
            </a:r>
            <a:r>
              <a:rPr lang="de-DE" sz="1600" b="1" dirty="0" err="1" smtClean="0">
                <a:solidFill>
                  <a:schemeClr val="tx2"/>
                </a:solidFill>
              </a:rPr>
              <a:t>approach</a:t>
            </a:r>
            <a:endParaRPr lang="de-DE" sz="1600" b="1" dirty="0" smtClean="0">
              <a:solidFill>
                <a:schemeClr val="tx2"/>
              </a:solidFill>
            </a:endParaRPr>
          </a:p>
        </p:txBody>
      </p:sp>
      <p:sp>
        <p:nvSpPr>
          <p:cNvPr id="20" name="Inhaltsplatzhalter 1"/>
          <p:cNvSpPr txBox="1">
            <a:spLocks/>
          </p:cNvSpPr>
          <p:nvPr/>
        </p:nvSpPr>
        <p:spPr>
          <a:xfrm>
            <a:off x="971600" y="1268760"/>
            <a:ext cx="5472608" cy="1764000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182563" indent="-182563" algn="l" defTabSz="914400" rtl="0" eaLnBrk="1" latinLnBrk="0" hangingPunct="1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182563" algn="l"/>
              </a:tabLst>
              <a:defRPr lang="en-US" sz="18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4500" indent="-261938" algn="l" defTabSz="914400" rtl="0" eaLnBrk="1" latinLnBrk="0" hangingPunct="1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–"/>
              <a:defRPr lang="en-US" sz="18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28650" indent="-184150" algn="l" defTabSz="914400" rtl="0" eaLnBrk="1" latinLnBrk="0" hangingPunct="1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lang="en-US" sz="18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898525" indent="-269875" algn="l" defTabSz="914400" rtl="0" eaLnBrk="1" latinLnBrk="0" hangingPunct="1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Ø"/>
              <a:defRPr lang="en-US" sz="18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168400" indent="-269875" algn="l" defTabSz="914400" rtl="0" eaLnBrk="1" latinLnBrk="0" hangingPunct="1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˃"/>
              <a:defRPr lang="en-US" sz="1800" kern="1200" noProof="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schemeClr val="tx2"/>
                </a:solidFill>
              </a:rPr>
              <a:t>Literature-based approach</a:t>
            </a:r>
          </a:p>
          <a:p>
            <a:r>
              <a:rPr lang="en-US" sz="1600" dirty="0" smtClean="0"/>
              <a:t>Research of existing approaches for modeling</a:t>
            </a:r>
          </a:p>
          <a:p>
            <a:r>
              <a:rPr lang="en-US" sz="1600" dirty="0" smtClean="0"/>
              <a:t>Identification of root concepts and their relationships</a:t>
            </a:r>
          </a:p>
          <a:p>
            <a:endParaRPr lang="de-DE" sz="16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Methodology</a:t>
            </a:r>
            <a:endParaRPr lang="en-US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1220641" y="2488918"/>
            <a:ext cx="6414686" cy="1911446"/>
            <a:chOff x="2411760" y="3403017"/>
            <a:chExt cx="4392487" cy="1308872"/>
          </a:xfrm>
        </p:grpSpPr>
        <p:sp>
          <p:nvSpPr>
            <p:cNvPr id="12" name="Rechteck 11"/>
            <p:cNvSpPr/>
            <p:nvPr/>
          </p:nvSpPr>
          <p:spPr>
            <a:xfrm rot="16200000">
              <a:off x="5862598" y="3694874"/>
              <a:ext cx="1163220" cy="720079"/>
            </a:xfrm>
            <a:prstGeom prst="rect">
              <a:avLst/>
            </a:prstGeom>
            <a:solidFill>
              <a:srgbClr val="D9EDFF"/>
            </a:solidFill>
            <a:ln w="1270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Metamodel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Eingekerbter Richtungspfeil 12"/>
            <p:cNvSpPr/>
            <p:nvPr/>
          </p:nvSpPr>
          <p:spPr>
            <a:xfrm>
              <a:off x="3311220" y="3475181"/>
              <a:ext cx="1260780" cy="504056"/>
            </a:xfrm>
            <a:prstGeom prst="chevron">
              <a:avLst>
                <a:gd name="adj" fmla="val 23642"/>
              </a:avLst>
            </a:prstGeom>
            <a:ln w="1270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Existing metamodels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Eingekerbter Richtungspfeil 13"/>
            <p:cNvSpPr/>
            <p:nvPr/>
          </p:nvSpPr>
          <p:spPr>
            <a:xfrm>
              <a:off x="4499992" y="4132469"/>
              <a:ext cx="1649430" cy="504056"/>
            </a:xfrm>
            <a:prstGeom prst="chevron">
              <a:avLst>
                <a:gd name="adj" fmla="val 23642"/>
              </a:avLst>
            </a:prstGeom>
            <a:ln w="1270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Abstraction of concrete models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ichtungspfeil 14"/>
            <p:cNvSpPr/>
            <p:nvPr/>
          </p:nvSpPr>
          <p:spPr>
            <a:xfrm>
              <a:off x="2411760" y="3403017"/>
              <a:ext cx="1080120" cy="644034"/>
            </a:xfrm>
            <a:prstGeom prst="homePlate">
              <a:avLst>
                <a:gd name="adj" fmla="val 22373"/>
              </a:avLst>
            </a:prstGeom>
            <a:ln w="1270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Literature Review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Eingekerbter Richtungspfeil 15"/>
            <p:cNvSpPr/>
            <p:nvPr/>
          </p:nvSpPr>
          <p:spPr>
            <a:xfrm>
              <a:off x="4499992" y="3473305"/>
              <a:ext cx="1649430" cy="504056"/>
            </a:xfrm>
            <a:prstGeom prst="chevron">
              <a:avLst>
                <a:gd name="adj" fmla="val 23642"/>
              </a:avLst>
            </a:prstGeom>
            <a:ln w="1270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Root concepts and relationships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Eingekerbter Richtungspfeil 16"/>
            <p:cNvSpPr/>
            <p:nvPr/>
          </p:nvSpPr>
          <p:spPr>
            <a:xfrm>
              <a:off x="3311220" y="4132469"/>
              <a:ext cx="1260780" cy="504056"/>
            </a:xfrm>
            <a:prstGeom prst="chevron">
              <a:avLst>
                <a:gd name="adj" fmla="val 23642"/>
              </a:avLst>
            </a:prstGeom>
            <a:ln w="1270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Concrete Models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ichtungspfeil 17"/>
            <p:cNvSpPr/>
            <p:nvPr/>
          </p:nvSpPr>
          <p:spPr>
            <a:xfrm>
              <a:off x="2411760" y="4067855"/>
              <a:ext cx="1080120" cy="644034"/>
            </a:xfrm>
            <a:prstGeom prst="homePlate">
              <a:avLst>
                <a:gd name="adj" fmla="val 22373"/>
              </a:avLst>
            </a:prstGeom>
            <a:ln w="1270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„PSSycle“ Case Study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805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for existing PSS/STS Ontologies</a:t>
            </a:r>
            <a:endParaRPr lang="en-US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832762" y="1268761"/>
            <a:ext cx="3618068" cy="1413007"/>
            <a:chOff x="6012158" y="2708920"/>
            <a:chExt cx="2771842" cy="1584176"/>
          </a:xfrm>
        </p:grpSpPr>
        <p:sp>
          <p:nvSpPr>
            <p:cNvPr id="4" name="Rechteck 3"/>
            <p:cNvSpPr/>
            <p:nvPr/>
          </p:nvSpPr>
          <p:spPr>
            <a:xfrm>
              <a:off x="6012160" y="2996952"/>
              <a:ext cx="2771840" cy="129614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Ontology on </a:t>
              </a:r>
              <a:r>
                <a:rPr lang="en-US" sz="1200" dirty="0">
                  <a:solidFill>
                    <a:schemeClr val="tx2"/>
                  </a:solidFill>
                </a:rPr>
                <a:t>PSS </a:t>
              </a:r>
              <a:r>
                <a:rPr lang="en-US" sz="1200" dirty="0" smtClean="0">
                  <a:solidFill>
                    <a:schemeClr val="tx2"/>
                  </a:solidFill>
                </a:rPr>
                <a:t>research</a:t>
              </a:r>
              <a:r>
                <a:rPr lang="en-US" sz="1200" dirty="0" smtClean="0"/>
                <a:t>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No </a:t>
              </a:r>
              <a:r>
                <a:rPr lang="en-US" sz="1200" dirty="0"/>
                <a:t>Evaluation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Relationships not fully </a:t>
              </a:r>
              <a:r>
                <a:rPr lang="en-US" sz="1200" dirty="0" smtClean="0"/>
                <a:t>detailed</a:t>
              </a:r>
              <a:endParaRPr lang="en-US" sz="12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Some sociotechnical aspects addressed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Different focus: </a:t>
              </a:r>
              <a:r>
                <a:rPr lang="en-US" sz="1200" dirty="0" smtClean="0"/>
                <a:t>Improve communication </a:t>
              </a:r>
              <a:r>
                <a:rPr lang="en-US" sz="1200" dirty="0"/>
                <a:t>of top-level PSS concepts</a:t>
              </a:r>
              <a:endParaRPr lang="de-DE" sz="1200" dirty="0"/>
            </a:p>
          </p:txBody>
        </p:sp>
        <p:sp>
          <p:nvSpPr>
            <p:cNvPr id="5" name="Rechteck 4"/>
            <p:cNvSpPr/>
            <p:nvPr/>
          </p:nvSpPr>
          <p:spPr>
            <a:xfrm>
              <a:off x="6012158" y="2708920"/>
              <a:ext cx="2771840" cy="28803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/>
                <a:t>Roy et al. 2011 [7]</a:t>
              </a:r>
              <a:endParaRPr lang="de-DE" sz="1400" dirty="0"/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4693172" y="1268761"/>
            <a:ext cx="3618066" cy="1413007"/>
            <a:chOff x="6012159" y="2708920"/>
            <a:chExt cx="2771841" cy="1584176"/>
          </a:xfrm>
        </p:grpSpPr>
        <p:sp>
          <p:nvSpPr>
            <p:cNvPr id="8" name="Rechteck 7"/>
            <p:cNvSpPr/>
            <p:nvPr/>
          </p:nvSpPr>
          <p:spPr>
            <a:xfrm>
              <a:off x="6012160" y="2996952"/>
              <a:ext cx="2771840" cy="129614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Generic description </a:t>
              </a:r>
              <a:r>
                <a:rPr lang="en-US" sz="1200" dirty="0"/>
                <a:t>of </a:t>
              </a:r>
              <a:r>
                <a:rPr lang="en-US" sz="1200" dirty="0" smtClean="0"/>
                <a:t>actors, not further elaborated</a:t>
              </a:r>
              <a:endParaRPr lang="en-US" sz="12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Focus </a:t>
              </a:r>
              <a:r>
                <a:rPr lang="en-US" sz="1200" dirty="0"/>
                <a:t>on representation of </a:t>
              </a:r>
              <a:r>
                <a:rPr lang="en-US" sz="1200" dirty="0">
                  <a:solidFill>
                    <a:schemeClr val="tx2"/>
                  </a:solidFill>
                </a:rPr>
                <a:t>value, function, and structures </a:t>
              </a:r>
              <a:r>
                <a:rPr lang="en-US" sz="1200" dirty="0"/>
                <a:t>as well as the relationships between </a:t>
              </a:r>
              <a:r>
                <a:rPr lang="en-US" sz="1200" dirty="0" smtClean="0"/>
                <a:t>them </a:t>
              </a:r>
              <a:r>
                <a:rPr lang="en-US" sz="1200" dirty="0"/>
                <a:t>	</a:t>
              </a:r>
              <a:endParaRPr lang="de-DE" sz="1200" dirty="0"/>
            </a:p>
          </p:txBody>
        </p:sp>
        <p:sp>
          <p:nvSpPr>
            <p:cNvPr id="9" name="Rechteck 8"/>
            <p:cNvSpPr/>
            <p:nvPr/>
          </p:nvSpPr>
          <p:spPr>
            <a:xfrm>
              <a:off x="6012159" y="2708920"/>
              <a:ext cx="2771840" cy="28803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/>
                <a:t>Kim et al. 2009 [8]</a:t>
              </a:r>
              <a:endParaRPr lang="de-DE" sz="1400" dirty="0"/>
            </a:p>
          </p:txBody>
        </p:sp>
      </p:grpSp>
      <p:grpSp>
        <p:nvGrpSpPr>
          <p:cNvPr id="10" name="Gruppieren 9"/>
          <p:cNvGrpSpPr/>
          <p:nvPr/>
        </p:nvGrpSpPr>
        <p:grpSpPr>
          <a:xfrm>
            <a:off x="832762" y="2808081"/>
            <a:ext cx="3618066" cy="1413007"/>
            <a:chOff x="6012159" y="2708920"/>
            <a:chExt cx="2771841" cy="1584176"/>
          </a:xfrm>
        </p:grpSpPr>
        <p:sp>
          <p:nvSpPr>
            <p:cNvPr id="11" name="Rechteck 10"/>
            <p:cNvSpPr/>
            <p:nvPr/>
          </p:nvSpPr>
          <p:spPr>
            <a:xfrm>
              <a:off x="6012160" y="2996952"/>
              <a:ext cx="2771840" cy="129614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Nine </a:t>
              </a:r>
              <a:r>
                <a:rPr lang="en-US" sz="1200" dirty="0"/>
                <a:t>“PSS design </a:t>
              </a:r>
              <a:r>
                <a:rPr lang="en-US" sz="1200" dirty="0" smtClean="0"/>
                <a:t>dimensions”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Actors characterized briefly</a:t>
              </a:r>
              <a:endParaRPr lang="en-US" sz="12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/>
                <a:t>No concrete language elements for the modeling of PSS designs defined</a:t>
              </a:r>
              <a:endParaRPr lang="de-DE" sz="1200" dirty="0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6012159" y="2708920"/>
              <a:ext cx="2771840" cy="28803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/>
                <a:t>Müller &amp; </a:t>
              </a:r>
              <a:r>
                <a:rPr lang="de-DE" sz="1400" dirty="0" err="1" smtClean="0"/>
                <a:t>Sakao</a:t>
              </a:r>
              <a:r>
                <a:rPr lang="de-DE" sz="1400" dirty="0" smtClean="0"/>
                <a:t> 2010 [9]</a:t>
              </a:r>
              <a:endParaRPr lang="de-DE" sz="1400" dirty="0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693170" y="2808081"/>
            <a:ext cx="3618066" cy="1413007"/>
            <a:chOff x="6012159" y="2708920"/>
            <a:chExt cx="2771841" cy="1584176"/>
          </a:xfrm>
        </p:grpSpPr>
        <p:sp>
          <p:nvSpPr>
            <p:cNvPr id="14" name="Rechteck 13"/>
            <p:cNvSpPr/>
            <p:nvPr/>
          </p:nvSpPr>
          <p:spPr>
            <a:xfrm>
              <a:off x="6012160" y="2996952"/>
              <a:ext cx="2771840" cy="129614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Metamodel for sociotechnical </a:t>
              </a:r>
              <a:r>
                <a:rPr lang="en-US" sz="1200" dirty="0" smtClean="0"/>
                <a:t>systems </a:t>
              </a:r>
              <a:endParaRPr lang="en-US" sz="12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Different underlying understanding of sociotechnical systems more focused on individual-task relationship and work </a:t>
              </a:r>
              <a:r>
                <a:rPr lang="en-US" sz="1200" dirty="0" smtClean="0"/>
                <a:t>system </a:t>
              </a:r>
              <a:r>
                <a:rPr lang="en-US" sz="1200" dirty="0"/>
                <a:t>	</a:t>
              </a:r>
              <a:endParaRPr lang="de-DE" sz="1200" dirty="0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6012159" y="2708920"/>
              <a:ext cx="2771840" cy="28803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/>
                <a:t>Alter 2009 [10]</a:t>
              </a:r>
              <a:endParaRPr lang="de-DE" sz="1400" dirty="0"/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2762967" y="4365104"/>
            <a:ext cx="3618066" cy="1413007"/>
            <a:chOff x="6012159" y="2708920"/>
            <a:chExt cx="2771841" cy="1584176"/>
          </a:xfrm>
        </p:grpSpPr>
        <p:sp>
          <p:nvSpPr>
            <p:cNvPr id="19" name="Rechteck 18"/>
            <p:cNvSpPr/>
            <p:nvPr/>
          </p:nvSpPr>
          <p:spPr>
            <a:xfrm>
              <a:off x="6012160" y="2996952"/>
              <a:ext cx="2771840" cy="129614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Framework for model integration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„STS element hierarchy“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Technical system addressed, but not structured further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No PSS context: Services not explicitly addressed</a:t>
              </a:r>
              <a:endParaRPr lang="en-US" sz="1200" dirty="0"/>
            </a:p>
          </p:txBody>
        </p:sp>
        <p:sp>
          <p:nvSpPr>
            <p:cNvPr id="20" name="Rechteck 19"/>
            <p:cNvSpPr/>
            <p:nvPr/>
          </p:nvSpPr>
          <p:spPr>
            <a:xfrm>
              <a:off x="6012159" y="2708920"/>
              <a:ext cx="2771840" cy="28803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/>
                <a:t>Wu et al 2015 [11]</a:t>
              </a:r>
              <a:endParaRPr lang="de-DE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6889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359999" y="1043999"/>
            <a:ext cx="8424000" cy="332110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Metamodels exist with focus on specific aspects </a:t>
            </a:r>
          </a:p>
          <a:p>
            <a:pPr lvl="1"/>
            <a:r>
              <a:rPr lang="en-US" dirty="0" smtClean="0"/>
              <a:t>of PSS modeling</a:t>
            </a:r>
          </a:p>
          <a:p>
            <a:pPr lvl="1"/>
            <a:r>
              <a:rPr lang="en-US" dirty="0" smtClean="0"/>
              <a:t>of STS modeling</a:t>
            </a:r>
          </a:p>
          <a:p>
            <a:r>
              <a:rPr lang="en-US" dirty="0" smtClean="0"/>
              <a:t>Sociotechnical root concepts have been identified</a:t>
            </a:r>
          </a:p>
          <a:p>
            <a:pPr lvl="1"/>
            <a:r>
              <a:rPr lang="en-US" dirty="0" smtClean="0"/>
              <a:t>E.g. Organizations, organizational layout etc.</a:t>
            </a:r>
          </a:p>
          <a:p>
            <a:r>
              <a:rPr lang="en-US" dirty="0" smtClean="0"/>
              <a:t>Relationships between STS elements have not been addressed systematically yet</a:t>
            </a:r>
          </a:p>
          <a:p>
            <a:r>
              <a:rPr lang="en-US" dirty="0" smtClean="0"/>
              <a:t>No PSS metamodel focuses on social subsystems</a:t>
            </a:r>
          </a:p>
          <a:p>
            <a:r>
              <a:rPr lang="en-US" dirty="0" smtClean="0"/>
              <a:t>Lack of Stakeholder consideration in PSS development</a:t>
            </a:r>
          </a:p>
          <a:p>
            <a:r>
              <a:rPr lang="en-US" dirty="0" smtClean="0"/>
              <a:t>Lack of overall focus on the sociotechnical perspective </a:t>
            </a:r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Literature Review</a:t>
            </a:r>
            <a:endParaRPr lang="en-US" dirty="0"/>
          </a:p>
        </p:txBody>
      </p:sp>
      <p:sp>
        <p:nvSpPr>
          <p:cNvPr id="6" name="Rechteck 5"/>
          <p:cNvSpPr/>
          <p:nvPr/>
        </p:nvSpPr>
        <p:spPr>
          <a:xfrm>
            <a:off x="2285999" y="479715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Bridging of PSS and STS modeling domains necessary</a:t>
            </a:r>
            <a:endParaRPr lang="en-US" dirty="0"/>
          </a:p>
        </p:txBody>
      </p:sp>
      <p:sp>
        <p:nvSpPr>
          <p:cNvPr id="7" name="Pfeil nach rechts 6"/>
          <p:cNvSpPr/>
          <p:nvPr/>
        </p:nvSpPr>
        <p:spPr>
          <a:xfrm>
            <a:off x="1476286" y="4795411"/>
            <a:ext cx="792088" cy="64807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4295866" y="6156012"/>
            <a:ext cx="55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[11]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321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Student project within the collaborative research </a:t>
            </a:r>
            <a:r>
              <a:rPr lang="en-US" dirty="0" err="1" smtClean="0"/>
              <a:t>centre</a:t>
            </a:r>
            <a:r>
              <a:rPr lang="en-US" dirty="0" smtClean="0"/>
              <a:t> „</a:t>
            </a:r>
            <a:r>
              <a:rPr lang="en-US" dirty="0" err="1" smtClean="0"/>
              <a:t>Sonderforschungsbereich</a:t>
            </a:r>
            <a:r>
              <a:rPr lang="en-US" dirty="0" smtClean="0"/>
              <a:t> 768 – Managing cycles in innovation processes“</a:t>
            </a:r>
          </a:p>
          <a:p>
            <a:r>
              <a:rPr lang="en-US" dirty="0" smtClean="0"/>
              <a:t>Concept of a pedelec sharing system</a:t>
            </a:r>
          </a:p>
          <a:p>
            <a:r>
              <a:rPr lang="en-US" dirty="0" smtClean="0"/>
              <a:t>Focus on development of hardware components</a:t>
            </a:r>
          </a:p>
          <a:p>
            <a:r>
              <a:rPr lang="en-US" dirty="0" smtClean="0"/>
              <a:t>Additional social subsystems and STS properties have been defined for modeling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Case Study „</a:t>
            </a:r>
            <a:r>
              <a:rPr lang="de-DE" dirty="0" err="1" smtClean="0"/>
              <a:t>PSSycle</a:t>
            </a:r>
            <a:r>
              <a:rPr lang="de-DE" dirty="0" smtClean="0"/>
              <a:t>“</a:t>
            </a:r>
            <a:endParaRPr lang="de-DE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050472"/>
            <a:ext cx="4248472" cy="3042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725144"/>
            <a:ext cx="3496505" cy="114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39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493a80e7-2f6a-4749-aea7-dae3fa69167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aster mit Fusszeile">
  <a:themeElements>
    <a:clrScheme name="TUM CI">
      <a:dk1>
        <a:sysClr val="windowText" lastClr="000000"/>
      </a:dk1>
      <a:lt1>
        <a:srgbClr val="FFFFFF"/>
      </a:lt1>
      <a:dk2>
        <a:srgbClr val="0065BD"/>
      </a:dk2>
      <a:lt2>
        <a:srgbClr val="FFFFFF"/>
      </a:lt2>
      <a:accent1>
        <a:srgbClr val="A2AD00"/>
      </a:accent1>
      <a:accent2>
        <a:srgbClr val="E37222"/>
      </a:accent2>
      <a:accent3>
        <a:srgbClr val="DAD7CB"/>
      </a:accent3>
      <a:accent4>
        <a:srgbClr val="003359"/>
      </a:accent4>
      <a:accent5>
        <a:srgbClr val="0073CF"/>
      </a:accent5>
      <a:accent6>
        <a:srgbClr val="98C6EA"/>
      </a:accent6>
      <a:hlink>
        <a:srgbClr val="0065BD"/>
      </a:hlink>
      <a:folHlink>
        <a:srgbClr val="0065BD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1067</Words>
  <Application>Microsoft Office PowerPoint</Application>
  <PresentationFormat>Affichage à l'écran (4:3)</PresentationFormat>
  <Paragraphs>264</Paragraphs>
  <Slides>16</Slides>
  <Notes>15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8" baseType="lpstr">
      <vt:lpstr>Master mit Fusszeile</vt:lpstr>
      <vt:lpstr>think-cell Folie</vt:lpstr>
      <vt:lpstr>Towards a meta-model for the description of the sociotechnical perspective on Product-Service Systems </vt:lpstr>
      <vt:lpstr>Agenda</vt:lpstr>
      <vt:lpstr>Motivation</vt:lpstr>
      <vt:lpstr>Background</vt:lpstr>
      <vt:lpstr>Background</vt:lpstr>
      <vt:lpstr>Research Methodology</vt:lpstr>
      <vt:lpstr>Examples for existing PSS/STS Ontologies</vt:lpstr>
      <vt:lpstr>Results of Literature Review</vt:lpstr>
      <vt:lpstr>Case Study „PSSycle“</vt:lpstr>
      <vt:lpstr>Model Abstraction</vt:lpstr>
      <vt:lpstr>Conceptual representation of metamodel</vt:lpstr>
      <vt:lpstr>Metamodel for the sociotechnical perspective on PSS</vt:lpstr>
      <vt:lpstr>Metamodel for the sociotechnical perspective on PSS</vt:lpstr>
      <vt:lpstr>Further Results</vt:lpstr>
      <vt:lpstr>Conclusion and Outlook</vt:lpstr>
      <vt:lpstr>Contact &amp; Literature</vt:lpstr>
    </vt:vector>
  </TitlesOfParts>
  <Company>TUM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koerner</dc:creator>
  <cp:lastModifiedBy>MEDINI Khaled</cp:lastModifiedBy>
  <cp:revision>238</cp:revision>
  <dcterms:created xsi:type="dcterms:W3CDTF">2009-05-05T06:50:56Z</dcterms:created>
  <dcterms:modified xsi:type="dcterms:W3CDTF">2015-06-12T08:15:06Z</dcterms:modified>
</cp:coreProperties>
</file>